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B27C7-771A-4C21-AD6C-F10B8844C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1130676"/>
            <a:ext cx="1663905" cy="2466963"/>
          </a:xfrm>
        </p:spPr>
        <p:txBody>
          <a:bodyPr/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ЦЕНТР ИННОВАЦИЙ СОЦИАЛЬНОЙ СФЕРЫ 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ЯМАЛО- НЕНЕЦКОГО АВТОНОМНОГО ОКРУГА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F4A723-F3D9-49CD-B420-B03AE481B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3417" y="1130676"/>
            <a:ext cx="7213183" cy="482041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МЕРЫ РЕГИОНАЛЬНОЙ ПОДДЕРЖКИ</a:t>
            </a:r>
          </a:p>
          <a:p>
            <a:pPr algn="ctr"/>
            <a:r>
              <a:rPr lang="ru-RU" sz="4200" dirty="0">
                <a:solidFill>
                  <a:srgbClr val="FF0000"/>
                </a:solidFill>
                <a:latin typeface="Calibri" panose="020F0502020204030204" pitchFamily="34" charset="0"/>
              </a:rPr>
              <a:t> СОЦИАЛЬНО ОРИЕНТИРОВАННЫХ НЕКОМЕРЧЕСКИХ ОРГАНИЗАЦИЙ </a:t>
            </a:r>
          </a:p>
          <a:p>
            <a:pPr algn="ctr"/>
            <a:r>
              <a:rPr lang="ru-RU" sz="4200" dirty="0">
                <a:solidFill>
                  <a:srgbClr val="FF0000"/>
                </a:solidFill>
                <a:latin typeface="Calibri" panose="020F0502020204030204" pitchFamily="34" charset="0"/>
              </a:rPr>
              <a:t>И СОЦИАЛЬНЫХ ПРЕДПРИНИМАТЕЛЕЙ</a:t>
            </a:r>
          </a:p>
          <a:p>
            <a:pPr algn="ctr"/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</a:rPr>
              <a:t>2018 ГОД</a:t>
            </a:r>
            <a:b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endParaRPr lang="ru-RU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58D4A5-9322-4040-AEF2-233EDFEE0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59" y="42215"/>
            <a:ext cx="1186377" cy="138826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CCF7374-2148-45E8-9468-C6EA6517C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183" y="0"/>
            <a:ext cx="45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57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5954A-2DC5-4122-B6B0-B328719D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623" y="2056098"/>
            <a:ext cx="7533991" cy="1826581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Осуществляет государственную поддержку некоммерческим организациям, осуществляющих деятельность в сфере социальной реабилитации лиц, потребляющих наркотические средства и психотропные вещества в немедицинских целях в рамках подпрограммы «Развитие социальной реабилитации лиц, потребляющих наркотические средства и психотропные вещества в немедицинских целях», государственной программы ЯНАО «Развитие научной, научно-технической и инновационной деятельности на 2014-2020 годы»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ED4369-CF8A-46F8-9A0C-A616B7A01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0904" y="4527447"/>
            <a:ext cx="8047557" cy="163535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Порядок оказания поддержки утверждён постановлением Правительства ЯНАО от 14 июля 2016 года №678-П </a:t>
            </a: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«О предоставлении услуг по социальной реабилитации и ресоциализации лицам, допускающим незаконное потребление наркотических средств и (или) психотропных веществ, некоммерческими организациями с использование сертификата»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D7107A-E948-4CB5-9656-7E67789B6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092" y="0"/>
            <a:ext cx="45719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0344B12-C86E-4115-8269-18EAAB99206F}"/>
              </a:ext>
            </a:extLst>
          </p:cNvPr>
          <p:cNvSpPr/>
          <p:nvPr/>
        </p:nvSpPr>
        <p:spPr>
          <a:xfrm>
            <a:off x="316522" y="1267301"/>
            <a:ext cx="171157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600" b="1" dirty="0">
                <a:solidFill>
                  <a:srgbClr val="2E83C3">
                    <a:lumMod val="75000"/>
                  </a:srgbClr>
                </a:solidFill>
                <a:latin typeface="Calibri" panose="020F0502020204030204" pitchFamily="34" charset="0"/>
              </a:rPr>
              <a:t>ДЕПАРТАМЕНТ ПО НАУКЕ И ИННОВАЦИЯМ ЯНАО</a:t>
            </a: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r>
              <a:rPr lang="ru-RU" sz="1400" b="1" dirty="0">
                <a:solidFill>
                  <a:srgbClr val="2E83C3">
                    <a:lumMod val="75000"/>
                  </a:srgbClr>
                </a:solidFill>
                <a:latin typeface="Calibri" panose="020F0502020204030204" pitchFamily="34" charset="0"/>
              </a:rPr>
              <a:t>Юридический адрес: 629008, Ямало-Ненецкий автономный округ, </a:t>
            </a:r>
          </a:p>
          <a:p>
            <a:pPr lvl="0" algn="r"/>
            <a:r>
              <a:rPr lang="ru-RU" sz="1400" b="1" dirty="0">
                <a:solidFill>
                  <a:srgbClr val="2E83C3">
                    <a:lumMod val="75000"/>
                  </a:srgbClr>
                </a:solidFill>
                <a:latin typeface="Calibri" panose="020F0502020204030204" pitchFamily="34" charset="0"/>
              </a:rPr>
              <a:t>г. Салехард, </a:t>
            </a:r>
          </a:p>
          <a:p>
            <a:pPr lvl="0" algn="r"/>
            <a:r>
              <a:rPr lang="ru-RU" sz="1400" b="1" dirty="0">
                <a:solidFill>
                  <a:srgbClr val="2E83C3">
                    <a:lumMod val="75000"/>
                  </a:srgbClr>
                </a:solidFill>
                <a:latin typeface="Calibri" panose="020F0502020204030204" pitchFamily="34" charset="0"/>
              </a:rPr>
              <a:t>пр. Молодежи, </a:t>
            </a:r>
          </a:p>
          <a:p>
            <a:pPr lvl="0" algn="r"/>
            <a:r>
              <a:rPr lang="ru-RU" sz="1400" b="1" dirty="0">
                <a:solidFill>
                  <a:srgbClr val="2E83C3">
                    <a:lumMod val="75000"/>
                  </a:srgbClr>
                </a:solidFill>
                <a:latin typeface="Calibri" panose="020F0502020204030204" pitchFamily="34" charset="0"/>
              </a:rPr>
              <a:t> д.9</a:t>
            </a: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r>
              <a:rPr lang="ru-RU" sz="1400" b="1" dirty="0">
                <a:solidFill>
                  <a:srgbClr val="2E83C3">
                    <a:lumMod val="75000"/>
                  </a:srgbClr>
                </a:solidFill>
                <a:latin typeface="Calibri" panose="020F0502020204030204" pitchFamily="34" charset="0"/>
              </a:rPr>
              <a:t>директор департамента</a:t>
            </a:r>
          </a:p>
          <a:p>
            <a:pPr lvl="0" algn="r"/>
            <a:r>
              <a:rPr lang="ru-RU" sz="1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Титовский</a:t>
            </a: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 Алексей Леонидович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D66AC8-E007-4534-BD1C-DA73E9781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11" y="139832"/>
            <a:ext cx="859611" cy="9876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4B4C2E-F757-4732-ACD8-328940DEF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82" y="4204553"/>
            <a:ext cx="1258079" cy="138614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0030DB8-D501-4C88-9EF5-75DAEF97F9DC}"/>
              </a:ext>
            </a:extLst>
          </p:cNvPr>
          <p:cNvSpPr/>
          <p:nvPr/>
        </p:nvSpPr>
        <p:spPr>
          <a:xfrm>
            <a:off x="8468108" y="6356515"/>
            <a:ext cx="3570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i="1" dirty="0">
                <a:solidFill>
                  <a:srgbClr val="2E83C3">
                    <a:lumMod val="50000"/>
                  </a:srgbClr>
                </a:solidFill>
              </a:rPr>
              <a:t>Контактный телефон: 8(34922)2-43-23</a:t>
            </a:r>
          </a:p>
        </p:txBody>
      </p:sp>
    </p:spTree>
    <p:extLst>
      <p:ext uri="{BB962C8B-B14F-4D97-AF65-F5344CB8AC3E}">
        <p14:creationId xmlns:p14="http://schemas.microsoft.com/office/powerpoint/2010/main" val="2194370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42D30-0A1B-47BB-8B4A-C4CDABC5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93" y="153614"/>
            <a:ext cx="6687738" cy="158454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Нормативно – правовые акты ЯНАО регламентирующие меры поддержки, предоставляемые департаментом социальной защиты населения ЯНАО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F191BE-1AF9-45F8-8648-5729BB011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1003" y="2154478"/>
            <a:ext cx="7401720" cy="424632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9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Постановление Правительства ЯНАО от 29.09.2014 №750-П «О формировании и введении реестра поставщиков социальных услуг и регистра получателей социальных услуг в Ямало-Ненецком автономного округа» </a:t>
            </a:r>
          </a:p>
          <a:p>
            <a:pPr algn="ctr"/>
            <a:r>
              <a:rPr lang="ru-RU" sz="29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Постановление Правительства ЯНАО от 25.12.2015 №1301-П утвержден порядок предоставления субсидий из окружного бюджета на безвозмездной и безвозвратной основе, на цели связанные с получением у них гражданами социальных услуг, предусмотренные индивидуальной программой, разработанной департаментом социальной защиты населения автономного округа.</a:t>
            </a:r>
          </a:p>
          <a:p>
            <a:pPr algn="ctr"/>
            <a:r>
              <a:rPr lang="ru-RU" sz="29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Постановление Правительства ЯНАО от 28.04.2017 №410-П утвержден порядок предоставление субсидий из окружного бюджета в целях возмещения затрат, связанных с оказанием срочных социальных услуг, негосударственным организациям, включенным в реестр поставщиков соц. услуг автономного округа, но не участвующим в выполнении государственного задания.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0A09D2-CB82-4E49-896A-8DC5A1AE0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847" y="0"/>
            <a:ext cx="45719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6898F4-BC9C-44E5-9DD4-7E44737B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20" y="0"/>
            <a:ext cx="1400175" cy="120967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445F129-BE6E-493A-839A-8FDF119B7226}"/>
              </a:ext>
            </a:extLst>
          </p:cNvPr>
          <p:cNvSpPr/>
          <p:nvPr/>
        </p:nvSpPr>
        <p:spPr>
          <a:xfrm>
            <a:off x="0" y="1302707"/>
            <a:ext cx="197911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600" b="1" dirty="0">
                <a:solidFill>
                  <a:srgbClr val="2E83C3">
                    <a:lumMod val="75000"/>
                  </a:srgbClr>
                </a:solidFill>
                <a:latin typeface="Calibri" panose="020F0502020204030204" pitchFamily="34" charset="0"/>
              </a:rPr>
              <a:t>ДЕПАРТАМЕНТ СОЦИАЛЬНОЙ ЗАЩИТЫ НАСЕЛЕНИЯ ЯНАО</a:t>
            </a: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r>
              <a:rPr lang="ru-RU" sz="1400" b="1" dirty="0">
                <a:solidFill>
                  <a:srgbClr val="2E83C3">
                    <a:lumMod val="75000"/>
                  </a:srgbClr>
                </a:solidFill>
                <a:latin typeface="Calibri" panose="020F0502020204030204" pitchFamily="34" charset="0"/>
              </a:rPr>
              <a:t>Юридический адрес: 629008, Ямало-Ненецкий автономный округ, </a:t>
            </a:r>
          </a:p>
          <a:p>
            <a:pPr lvl="0" algn="r"/>
            <a:r>
              <a:rPr lang="ru-RU" sz="1400" b="1" dirty="0">
                <a:solidFill>
                  <a:srgbClr val="2E83C3">
                    <a:lumMod val="75000"/>
                  </a:srgbClr>
                </a:solidFill>
                <a:latin typeface="Calibri" panose="020F0502020204030204" pitchFamily="34" charset="0"/>
              </a:rPr>
              <a:t>г. Салехард, </a:t>
            </a:r>
          </a:p>
          <a:p>
            <a:pPr lvl="0" algn="r"/>
            <a:r>
              <a:rPr lang="ru-RU" sz="1400" b="1" dirty="0">
                <a:solidFill>
                  <a:srgbClr val="2E83C3">
                    <a:lumMod val="75000"/>
                  </a:srgbClr>
                </a:solidFill>
                <a:latin typeface="Calibri" panose="020F0502020204030204" pitchFamily="34" charset="0"/>
              </a:rPr>
              <a:t>Ул. Подшибякина, </a:t>
            </a:r>
          </a:p>
          <a:p>
            <a:pPr lvl="0" algn="r"/>
            <a:r>
              <a:rPr lang="ru-RU" sz="1400" b="1" dirty="0">
                <a:solidFill>
                  <a:srgbClr val="2E83C3">
                    <a:lumMod val="75000"/>
                  </a:srgbClr>
                </a:solidFill>
                <a:latin typeface="Calibri" panose="020F0502020204030204" pitchFamily="34" charset="0"/>
              </a:rPr>
              <a:t> д.15</a:t>
            </a: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r>
              <a:rPr lang="ru-RU" sz="1400" b="1" dirty="0">
                <a:solidFill>
                  <a:srgbClr val="2E83C3">
                    <a:lumMod val="75000"/>
                  </a:srgbClr>
                </a:solidFill>
                <a:latin typeface="Calibri" panose="020F0502020204030204" pitchFamily="34" charset="0"/>
              </a:rPr>
              <a:t>директор департамента</a:t>
            </a:r>
          </a:p>
          <a:p>
            <a:pPr lvl="0" algn="r"/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Карпова Елена Владимировна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DDF424-CB9F-4EB2-8F02-EDCC3D6CD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74" y="4090221"/>
            <a:ext cx="1242488" cy="17348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4876FF-5D04-4158-89FD-F06A1D6A9D3D}"/>
              </a:ext>
            </a:extLst>
          </p:cNvPr>
          <p:cNvSpPr txBox="1"/>
          <p:nvPr/>
        </p:nvSpPr>
        <p:spPr>
          <a:xfrm>
            <a:off x="8413523" y="6400801"/>
            <a:ext cx="377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accent2">
                    <a:lumMod val="50000"/>
                  </a:schemeClr>
                </a:solidFill>
              </a:rPr>
              <a:t>Контактный телефон: 8(34922)4-13-67</a:t>
            </a:r>
          </a:p>
        </p:txBody>
      </p:sp>
    </p:spTree>
    <p:extLst>
      <p:ext uri="{BB962C8B-B14F-4D97-AF65-F5344CB8AC3E}">
        <p14:creationId xmlns:p14="http://schemas.microsoft.com/office/powerpoint/2010/main" val="46577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889D5-2266-49A7-A384-13FBC518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180" y="3175000"/>
            <a:ext cx="7576399" cy="1864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</a:rPr>
              <a:t>Государственная поддержка субъектов СО НКО и СП осуществляется в соответствии с федеральными, региональными и муниципальными программами.</a:t>
            </a:r>
            <a:b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Поддержка субъектов СО НКО и СП – деятельность органов государственной власти, направленная на правовой, экономический и политический характер, способствующий развитию СО НКО и СП.</a:t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br>
              <a:rPr lang="ru-RU" sz="2800" dirty="0">
                <a:latin typeface="Calibri" panose="020F0502020204030204" pitchFamily="34" charset="0"/>
              </a:rPr>
            </a:b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1B1B446-2341-4E69-B202-EFB240BDF98F}"/>
              </a:ext>
            </a:extLst>
          </p:cNvPr>
          <p:cNvSpPr/>
          <p:nvPr/>
        </p:nvSpPr>
        <p:spPr>
          <a:xfrm>
            <a:off x="39482" y="1648918"/>
            <a:ext cx="15914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6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4E25F19-12D8-49DD-BAA2-7783D9A1F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972" y="0"/>
            <a:ext cx="45719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EDF3020-2313-46F3-A034-2750581F4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50" y="3330575"/>
            <a:ext cx="1358352" cy="15432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238B374-F4F0-4F5C-A215-DCC132225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691" y="100558"/>
            <a:ext cx="2477375" cy="309671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C00D7AF-59D7-48A7-856F-BEE44F268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93" y="305815"/>
            <a:ext cx="1562667" cy="16541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20D4B09-741D-4D1C-858A-9826805F6EBB}"/>
              </a:ext>
            </a:extLst>
          </p:cNvPr>
          <p:cNvSpPr txBox="1"/>
          <p:nvPr/>
        </p:nvSpPr>
        <p:spPr>
          <a:xfrm>
            <a:off x="53893" y="1648918"/>
            <a:ext cx="156266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600" dirty="0">
              <a:latin typeface="Calibri" panose="020F0502020204030204" pitchFamily="34" charset="0"/>
            </a:endParaRPr>
          </a:p>
          <a:p>
            <a:pPr algn="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РОССИЙСКАЯ ФЕДЕРАЦИЯ</a:t>
            </a:r>
          </a:p>
          <a:p>
            <a:pPr algn="r"/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ЯМАЛО-НЕНЕЦКИЙ АВТОНОМНЫЙ ОКРУГ</a:t>
            </a:r>
          </a:p>
        </p:txBody>
      </p:sp>
    </p:spTree>
    <p:extLst>
      <p:ext uri="{BB962C8B-B14F-4D97-AF65-F5344CB8AC3E}">
        <p14:creationId xmlns:p14="http://schemas.microsoft.com/office/powerpoint/2010/main" val="253775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CF0C97-B8C0-48DF-B759-94AA45C24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90" y="58792"/>
            <a:ext cx="945943" cy="105867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2E84D-48CA-4FD0-9B86-29E01092D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691" y="494675"/>
            <a:ext cx="7404303" cy="3327817"/>
          </a:xfrm>
        </p:spPr>
        <p:txBody>
          <a:bodyPr>
            <a:noAutofit/>
          </a:bodyPr>
          <a:lstStyle/>
          <a:p>
            <a:pPr algn="ctr"/>
            <a:b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</a:rPr>
              <a:t>Поддержка субъектов СП, СО НКО осуществляется в соответствии с положениями постановления Правительства ЯНАО от 27.06.2011 №440-П «О предоставлении в пользование государственного имущества Ямало-Ненецкого автономного округа»</a:t>
            </a:r>
            <a:b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ru-RU" sz="2400" dirty="0">
                <a:latin typeface="Calibri" panose="020F0502020204030204" pitchFamily="34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Постановление Правительства автономного округа от 14.02.2012 №69-П «О поддержке социально-ориентированных организаций в ЯНАО», распоряжение Правительства ЯНАО от 29.07.2016 №634-РП «Об утверждении  комплексного плана мероприятий ЯНАО по обеспечению поэтапного доступа СО НКО осуществляющих деятельность в социальной сфере, к бюджетным средствам, 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выделяемым на предоставление социальных услуг населению, использованию различных форм поддержки деятельности                      СО НКО»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6CD022-76B5-4CA7-A3E0-CD3CB9DDC7FC}"/>
              </a:ext>
            </a:extLst>
          </p:cNvPr>
          <p:cNvSpPr/>
          <p:nvPr/>
        </p:nvSpPr>
        <p:spPr>
          <a:xfrm>
            <a:off x="0" y="1176255"/>
            <a:ext cx="163392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ДЕПАРТАМЕНТ ИМУЩЕСТ-ВЕННЫХ ОТНОШЕНИЙ ЯНАО</a:t>
            </a:r>
          </a:p>
          <a:p>
            <a:pPr algn="r"/>
            <a:endParaRPr lang="ru-RU" sz="16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Юридический адрес: 629008, Ямало-Ненецкий автономный округ, </a:t>
            </a: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г. Салехард, </a:t>
            </a: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ул. Республики, </a:t>
            </a: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д. 73</a:t>
            </a:r>
          </a:p>
          <a:p>
            <a:pPr algn="r"/>
            <a:endParaRPr lang="ru-RU" sz="1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ru-RU" sz="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директор департамента</a:t>
            </a:r>
          </a:p>
          <a:p>
            <a:pPr algn="r"/>
            <a:r>
              <a:rPr lang="ru-RU" sz="1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Швагер</a:t>
            </a: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 Олеся Владимировна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5164B9D-950E-401A-85A0-41B5BA46CDA9}"/>
              </a:ext>
            </a:extLst>
          </p:cNvPr>
          <p:cNvCxnSpPr>
            <a:cxnSpLocks/>
          </p:cNvCxnSpPr>
          <p:nvPr/>
        </p:nvCxnSpPr>
        <p:spPr>
          <a:xfrm>
            <a:off x="1753859" y="58792"/>
            <a:ext cx="0" cy="679920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D678E6-20A7-4A22-8ECF-3F0F7609C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21" y="4422971"/>
            <a:ext cx="1099204" cy="152725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C03CF5-FD39-4CEF-B397-7694A46439DE}"/>
              </a:ext>
            </a:extLst>
          </p:cNvPr>
          <p:cNvSpPr/>
          <p:nvPr/>
        </p:nvSpPr>
        <p:spPr>
          <a:xfrm>
            <a:off x="8331750" y="6363325"/>
            <a:ext cx="3570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i="1" dirty="0">
                <a:solidFill>
                  <a:srgbClr val="2E83C3">
                    <a:lumMod val="50000"/>
                  </a:srgbClr>
                </a:solidFill>
              </a:rPr>
              <a:t>Контактный телефон: 8(34922)9-86-77</a:t>
            </a:r>
          </a:p>
        </p:txBody>
      </p:sp>
    </p:spTree>
    <p:extLst>
      <p:ext uri="{BB962C8B-B14F-4D97-AF65-F5344CB8AC3E}">
        <p14:creationId xmlns:p14="http://schemas.microsoft.com/office/powerpoint/2010/main" val="200127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5DF1C7-BB59-442D-BA47-0E700CCBA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5" y="0"/>
            <a:ext cx="1618956" cy="10725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D9EB0-359D-4F4A-BC25-2D1FB5A6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420" y="479685"/>
            <a:ext cx="7210228" cy="294931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</a:rPr>
              <a:t>Ежегодный конкурс на предоставление грантов для поддержки проектов в области внутреннего и въездного туризма, развития туристической индустрии ЯНАО. Гранты предоставляются на конкурсной основе юридическим лицам, некоммерческим организациям, индивидуальным предпринимателям, физическим лицам – производителям товаров, работ, услуг.</a:t>
            </a:r>
            <a:b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ru-RU" sz="2800" dirty="0">
                <a:latin typeface="Calibri" panose="020F0502020204030204" pitchFamily="34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В рамках подпрограммы «Развитие и внутреннего и въездного туризма» государственной программы ЯНАО «Развитие туризма, повышение эффективности реализации молодежной политики, организация отдыха и оздоровления детей и молодежи 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на 2014 -2020 годы».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br>
              <a:rPr lang="ru-RU" sz="2800" dirty="0">
                <a:latin typeface="Calibri" panose="020F0502020204030204" pitchFamily="34" charset="0"/>
              </a:rPr>
            </a:b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A112A9-B594-4117-B521-5EB64CF94A2C}"/>
              </a:ext>
            </a:extLst>
          </p:cNvPr>
          <p:cNvSpPr txBox="1"/>
          <p:nvPr/>
        </p:nvSpPr>
        <p:spPr>
          <a:xfrm>
            <a:off x="0" y="989457"/>
            <a:ext cx="182878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ДЕПАРТАМЕНТ  МОЛОДЁЖНОЙ ПОЛИТИКИ И ТУРИЗМА ЯНАО</a:t>
            </a:r>
          </a:p>
          <a:p>
            <a:pPr algn="r"/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Юридический адрес: 629008, Ямало-Ненецкий автономный округ, </a:t>
            </a: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г. Салехард, </a:t>
            </a: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ул. Свердлова, д. 42</a:t>
            </a:r>
          </a:p>
          <a:p>
            <a:pPr algn="r"/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директор департамента</a:t>
            </a:r>
          </a:p>
          <a:p>
            <a:pPr algn="r"/>
            <a:r>
              <a:rPr lang="ru-RU" sz="1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Тимергазина</a:t>
            </a: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 Эльвира </a:t>
            </a:r>
            <a:r>
              <a:rPr lang="ru-RU" sz="1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Ринатовна</a:t>
            </a: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algn="r"/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C8CFF5F-D4ED-45AC-A694-A715B0729194}"/>
              </a:ext>
            </a:extLst>
          </p:cNvPr>
          <p:cNvCxnSpPr>
            <a:cxnSpLocks/>
          </p:cNvCxnSpPr>
          <p:nvPr/>
        </p:nvCxnSpPr>
        <p:spPr>
          <a:xfrm>
            <a:off x="1813810" y="0"/>
            <a:ext cx="0" cy="6858000"/>
          </a:xfrm>
          <a:prstGeom prst="line">
            <a:avLst/>
          </a:prstGeom>
          <a:ln w="381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2D99F5-90F9-4D46-A9D5-F9DD0D3F4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36" y="3990563"/>
            <a:ext cx="1127858" cy="1493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DEDE5F-55A6-41D7-BC3D-24E86A207D2F}"/>
              </a:ext>
            </a:extLst>
          </p:cNvPr>
          <p:cNvSpPr txBox="1"/>
          <p:nvPr/>
        </p:nvSpPr>
        <p:spPr>
          <a:xfrm>
            <a:off x="8399080" y="6378315"/>
            <a:ext cx="3958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i="1" dirty="0">
                <a:solidFill>
                  <a:srgbClr val="2E83C3">
                    <a:lumMod val="50000"/>
                  </a:srgbClr>
                </a:solidFill>
              </a:rPr>
              <a:t>Контактный телефон: 8(34922)3-22-58</a:t>
            </a:r>
          </a:p>
        </p:txBody>
      </p:sp>
    </p:spTree>
    <p:extLst>
      <p:ext uri="{BB962C8B-B14F-4D97-AF65-F5344CB8AC3E}">
        <p14:creationId xmlns:p14="http://schemas.microsoft.com/office/powerpoint/2010/main" val="122312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DC05C-ED4C-4F34-A1CF-F356EEC3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098" y="457200"/>
            <a:ext cx="7532403" cy="4483100"/>
          </a:xfrm>
        </p:spPr>
        <p:txBody>
          <a:bodyPr>
            <a:noAutofit/>
          </a:bodyPr>
          <a:lstStyle/>
          <a:p>
            <a:pPr algn="ctr"/>
            <a:r>
              <a:rPr lang="ru-RU" sz="1700" dirty="0">
                <a:solidFill>
                  <a:srgbClr val="FF0000"/>
                </a:solidFill>
                <a:latin typeface="Calibri" panose="020F0502020204030204" pitchFamily="34" charset="0"/>
              </a:rPr>
              <a:t>Законами определены равные условия финансового обеспечения получения дошкольного образования в частных дошкольных образовательных организациях, в частных общеобразовательных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программам, и у индивидуальных предпринимателей, посредством предоставления субсидий на возмещение затрат,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услуг). </a:t>
            </a:r>
            <a:br>
              <a:rPr lang="ru-RU" sz="17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1700" dirty="0">
                <a:solidFill>
                  <a:srgbClr val="FF0000"/>
                </a:solidFill>
                <a:latin typeface="Calibri" panose="020F0502020204030204" pitchFamily="34" charset="0"/>
              </a:rPr>
              <a:t>В части материальной поддержки осуществляется предоставление компенсации родителям (законным представителям) детей, посещающих индивидуальных предпринимателей, осуществляющих образовательную деятельность по образовательной программе дошкольного образования на основании лицензии.</a:t>
            </a:r>
            <a:br>
              <a:rPr lang="ru-RU" sz="17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1700" dirty="0">
                <a:solidFill>
                  <a:srgbClr val="FF0000"/>
                </a:solidFill>
                <a:latin typeface="Calibri" panose="020F0502020204030204" pitchFamily="34" charset="0"/>
              </a:rPr>
              <a:t>Предоставление субсидий социально ориентированным некоммерческим организациям в системе образования Ямало-Ненецкого автономного округа.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AAB518-EAB2-4F85-BE3A-1B15EF142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3098" y="5186596"/>
            <a:ext cx="7349149" cy="1364105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Предоставление финансовых средств осуществляется в рамках постановления Правительства ЯНАО от 29 мая 2017 г. №502-П «О порядке предоставления субсидий из окружного бюджета социально ориентированным некоммерческим организациям в системе образования Ямало-Ненецкого автономного округа».</a:t>
            </a:r>
          </a:p>
          <a:p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D987A0-9280-412E-8291-CA9E0876E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822" y="0"/>
            <a:ext cx="45719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BD7CC3-A4AE-47B5-8BCC-9327FC762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2" y="261124"/>
            <a:ext cx="1757164" cy="6034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4294F4-8560-40A3-A0BB-21C81B2C95A4}"/>
              </a:ext>
            </a:extLst>
          </p:cNvPr>
          <p:cNvSpPr txBox="1"/>
          <p:nvPr/>
        </p:nvSpPr>
        <p:spPr>
          <a:xfrm>
            <a:off x="100922" y="1146768"/>
            <a:ext cx="1671179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ДЕПАРТАМЕНТ ОБРАЗОВАНИЯ ЯНАО</a:t>
            </a:r>
          </a:p>
          <a:p>
            <a:pPr algn="r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Юридический адрес: 629008, Ямало-Ненецкий автономный округ, </a:t>
            </a: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г. Салехард, </a:t>
            </a: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ул. Совхозная, </a:t>
            </a: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д. 14</a:t>
            </a:r>
          </a:p>
          <a:p>
            <a:pPr algn="r"/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sz="105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sz="105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директор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департамента</a:t>
            </a:r>
          </a:p>
          <a:p>
            <a:pPr algn="r"/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Кравец Марина Владимировна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45234E-9B6D-447D-9501-10A7D3009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98" y="3905042"/>
            <a:ext cx="1162345" cy="170719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963109D-3155-4E81-BCB3-2B771B87D511}"/>
              </a:ext>
            </a:extLst>
          </p:cNvPr>
          <p:cNvSpPr/>
          <p:nvPr/>
        </p:nvSpPr>
        <p:spPr>
          <a:xfrm>
            <a:off x="8386636" y="6400800"/>
            <a:ext cx="3570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i="1" dirty="0">
                <a:solidFill>
                  <a:srgbClr val="2E83C3">
                    <a:lumMod val="50000"/>
                  </a:srgbClr>
                </a:solidFill>
              </a:rPr>
              <a:t>Контактный телефон: 8(34922)3-39-47</a:t>
            </a:r>
          </a:p>
        </p:txBody>
      </p:sp>
    </p:spTree>
    <p:extLst>
      <p:ext uri="{BB962C8B-B14F-4D97-AF65-F5344CB8AC3E}">
        <p14:creationId xmlns:p14="http://schemas.microsoft.com/office/powerpoint/2010/main" val="200493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7A217-3BB5-41C3-BD3E-D42BFC4B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392" y="736600"/>
            <a:ext cx="6797372" cy="253666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</a:rPr>
              <a:t>Оказание государственной финансовой поддержки некоммерческим организациям спортивной направленности, развивающих профессиональный спорт в ЯНАО. Предоставление субсидий некоммерческим организациям проводится на конкурсной основе. 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D16D7C-91F8-4C08-A05C-CD7D6A99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1974" y="3759201"/>
            <a:ext cx="7781425" cy="253666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Государственная программа ЯНАО «Развитие физической культуры и спорта на 2014-2020 годы» утвержденная постановлением Правительства автономного округа от 27 декабря 2013 года №1152-П </a:t>
            </a: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Постановление Правительства ЯНАО от 22 декабря 2017 г. №1387-П «Об утверждении порядка определения объема и предоставления субсидий НКО, не являющимся государственными (муниципальными) учреждениями, развивающих профессиональный спорт в Ямало-Ненецком автономном округе»</a:t>
            </a: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A6A419-07DB-4415-9E6A-5DCF1487B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924" y="0"/>
            <a:ext cx="45719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0A04AA-3723-4DC9-9222-0E40385D7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90" y="209862"/>
            <a:ext cx="810586" cy="8105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C71925-0F17-4FAC-B929-883641939CB7}"/>
              </a:ext>
            </a:extLst>
          </p:cNvPr>
          <p:cNvSpPr txBox="1"/>
          <p:nvPr/>
        </p:nvSpPr>
        <p:spPr>
          <a:xfrm>
            <a:off x="179882" y="1020448"/>
            <a:ext cx="1828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ДЕПАРТАМЕНТ ПО ФИЗИЧЕСКОЙ КУЛЬТУРЕ И СПОРТУ ЯНАО</a:t>
            </a:r>
          </a:p>
          <a:p>
            <a:pPr algn="r"/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Юридический адрес: 629008, Ямало-Ненецкий автономный округ, </a:t>
            </a: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г. Салехард, </a:t>
            </a: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ул. Мира, </a:t>
            </a: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д. 9</a:t>
            </a:r>
          </a:p>
          <a:p>
            <a:pPr algn="r"/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директор департамента</a:t>
            </a:r>
          </a:p>
          <a:p>
            <a:pPr algn="r"/>
            <a:r>
              <a:rPr lang="ru-RU" sz="1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Масанов</a:t>
            </a: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 Андрей Владиславович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BD67F9-8648-426F-B8AC-EBFA043BD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13" y="3961518"/>
            <a:ext cx="1555508" cy="159122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7C5F82-DC5A-4E05-850F-84E7EB1F8F1A}"/>
              </a:ext>
            </a:extLst>
          </p:cNvPr>
          <p:cNvSpPr/>
          <p:nvPr/>
        </p:nvSpPr>
        <p:spPr>
          <a:xfrm>
            <a:off x="8383972" y="6344982"/>
            <a:ext cx="3570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i="1" dirty="0">
                <a:solidFill>
                  <a:srgbClr val="2E83C3">
                    <a:lumMod val="50000"/>
                  </a:srgbClr>
                </a:solidFill>
              </a:rPr>
              <a:t>Контактный телефон: 8(34922)4-18-29</a:t>
            </a:r>
          </a:p>
        </p:txBody>
      </p:sp>
    </p:spTree>
    <p:extLst>
      <p:ext uri="{BB962C8B-B14F-4D97-AF65-F5344CB8AC3E}">
        <p14:creationId xmlns:p14="http://schemas.microsoft.com/office/powerpoint/2010/main" val="97717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222B2-031F-4C8C-9C96-FABB37EF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573" y="614598"/>
            <a:ext cx="7596061" cy="40177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Предоставление имущественной поддержки СО НКО для оказания социальных услуг населению реализовывается департаментом культуры через подведомственные государственные учреждения.</a:t>
            </a:r>
            <a:b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Консультационная и методическая поддержка СО НКО в реализации проектов в сфере культуры.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DAB6DF-BB7E-43EA-AC6C-ECB99566E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8366" y="4632380"/>
            <a:ext cx="6909717" cy="193857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В рамках реализации государственной программы ЯНАО «Основные направления развития культуры на 2014-2020 годы»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BE70CF-5B59-4E4D-ACD2-A08B57ABC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90895" y="0"/>
            <a:ext cx="4571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FEBC63-6224-4253-9C70-E6EA82C027EA}"/>
              </a:ext>
            </a:extLst>
          </p:cNvPr>
          <p:cNvSpPr txBox="1"/>
          <p:nvPr/>
        </p:nvSpPr>
        <p:spPr>
          <a:xfrm>
            <a:off x="0" y="1618938"/>
            <a:ext cx="173661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ДЕПАРТАМЕНТ КУЛЬТУРЫ ЯНАО</a:t>
            </a:r>
          </a:p>
          <a:p>
            <a:pPr algn="r"/>
            <a:endParaRPr lang="ru-RU" sz="1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Юридический адрес: 629008, Ямало-Ненецкий автономный округ, </a:t>
            </a: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г. Салехард, </a:t>
            </a: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ул. Республики, </a:t>
            </a: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д.29</a:t>
            </a:r>
          </a:p>
          <a:p>
            <a:pPr algn="r"/>
            <a:endParaRPr lang="ru-RU" sz="1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ru-RU" sz="1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ru-RU" sz="1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ru-RU" sz="1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ru-RU" sz="1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ru-RU" sz="1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ru-RU" sz="1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ru-RU" sz="1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endParaRPr lang="ru-RU" sz="1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директор департамента</a:t>
            </a:r>
          </a:p>
          <a:p>
            <a:pPr algn="r"/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Колтунов Евгений Евгеньевич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C19D2E-C4EC-4E05-95C4-01D7B72DA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36" y="0"/>
            <a:ext cx="1390814" cy="16189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92C368-D69C-4AF0-9BBA-FCBC62F07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87" y="4218273"/>
            <a:ext cx="1019637" cy="152469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CAF341-D09D-4C19-9A76-6670D212FD3E}"/>
              </a:ext>
            </a:extLst>
          </p:cNvPr>
          <p:cNvSpPr/>
          <p:nvPr/>
        </p:nvSpPr>
        <p:spPr>
          <a:xfrm>
            <a:off x="8364731" y="6413166"/>
            <a:ext cx="3570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i="1" dirty="0">
                <a:solidFill>
                  <a:srgbClr val="2E83C3">
                    <a:lumMod val="50000"/>
                  </a:srgbClr>
                </a:solidFill>
              </a:rPr>
              <a:t>Контактный телефон: 8(34922)2-58-30</a:t>
            </a:r>
          </a:p>
        </p:txBody>
      </p:sp>
    </p:spTree>
    <p:extLst>
      <p:ext uri="{BB962C8B-B14F-4D97-AF65-F5344CB8AC3E}">
        <p14:creationId xmlns:p14="http://schemas.microsoft.com/office/powerpoint/2010/main" val="46529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6D0D5-817A-404B-9BFD-5B733FCD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038" y="317500"/>
            <a:ext cx="8201262" cy="51308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Оказание финансовой, информационной, </a:t>
            </a:r>
            <a:b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консультационной и методической поддержки СО НКО: </a:t>
            </a:r>
            <a:b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1. Финансовая поддержка </a:t>
            </a: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</a:rPr>
              <a:t>деятельности СО НКО осуществляется на основании постановления Правительства автономного округа от 23 декабря 2011 года №988-П «Об утверждении Порядка предоставления субсидий из окружного бюджета СО НКО в ЯНАО на конкурсной основе», постановления Правительства автономного округа от 08 апреля 2013 года №221-П «Об утверждении Порядка предоставления субсидий  национально-культурным автономиям и СО НКО в  ЯНАО на реализацию проектов (программ)». Постановлением правительства автономного округа от 14 февраля 2012 года №69-П «О поддержке СО НКО в ЯНАО»  </a:t>
            </a:r>
            <a:b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2. Информационная поддержка </a:t>
            </a: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</a:rPr>
              <a:t>СО НКО осуществляется совместно с Общественной палатой автономного округа на Официальном Интернет-сайте исполнительных органов государственной власти автономного округа на интернет-ресурсе «Интерактивная карта социально значимых проектов», на сайте Общественной палаты автономного округа, на сайте информационного агентства «Север-Пресс», в специально созданной рубрике «Ямал. Общество. Инициатива», а так же взаимодействие с региональными и муниципальными СМИ.</a:t>
            </a:r>
            <a:b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 3.  Консультационная и методическая </a:t>
            </a: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</a:rPr>
              <a:t>поддержка СО НКО. Все методические материалы размещаются на Официальном Интернет-сайте исполнительных органов государственной власти автономного округа и на сайте Общественной палаты автономного округа, в адрес руководителей СО НКО посредством электронной почты производится рассылка информационных сообщений, в режиме видеоконференцсвязи ежегодно проводятся встречи с потенциальными участниками конкурсов, «круглые столы», ежегодное заседание консультационного совета по вопросам этноконфессиональной политики при Губернаторе автономного округа, обучающие мероприятия по оказанию поддержки в области подготовки, переподготовки и повышения квалификации работников и добровольцев СО НКО.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AEC0E6-45F3-474C-B108-31F7DC1CB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3037" y="5448299"/>
            <a:ext cx="8201261" cy="1287423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В рамках реализации подпрограмм «Содействие развитию институтов гражданского общества и поддержка социально ориентированных некоммерческих организаций в ЯНАО» и «Реализация региональной политики на 2014-2020 годы», </a:t>
            </a:r>
            <a:r>
              <a:rPr lang="ru-RU" sz="29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утвержденных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постановлением Правительством автономного округа от 25 декабря 2013 г. № 1145-П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0FC90B-D134-44AD-BE46-246397350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1" y="0"/>
            <a:ext cx="508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5B88E4-936D-4263-AA93-DEDF87302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82" y="51767"/>
            <a:ext cx="951058" cy="105469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7A11026-F481-4BE2-ACDE-784A257AB675}"/>
              </a:ext>
            </a:extLst>
          </p:cNvPr>
          <p:cNvSpPr/>
          <p:nvPr/>
        </p:nvSpPr>
        <p:spPr>
          <a:xfrm>
            <a:off x="0" y="1129170"/>
            <a:ext cx="196850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600" b="1" dirty="0">
                <a:solidFill>
                  <a:srgbClr val="2E83C3">
                    <a:lumMod val="75000"/>
                  </a:srgbClr>
                </a:solidFill>
                <a:latin typeface="Calibri" panose="020F0502020204030204" pitchFamily="34" charset="0"/>
              </a:rPr>
              <a:t>ДЕПАРТАМЕНТ ВНУТРЕННЕЙ ПОЛИТИКИ ЯНАО</a:t>
            </a: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r>
              <a:rPr lang="ru-RU" sz="1400" b="1" dirty="0">
                <a:solidFill>
                  <a:srgbClr val="2E83C3">
                    <a:lumMod val="75000"/>
                  </a:srgbClr>
                </a:solidFill>
                <a:latin typeface="Calibri" panose="020F0502020204030204" pitchFamily="34" charset="0"/>
              </a:rPr>
              <a:t>Юридический адрес: 629008, Ямало-Ненецкий автономный округ, </a:t>
            </a:r>
          </a:p>
          <a:p>
            <a:pPr lvl="0" algn="r"/>
            <a:r>
              <a:rPr lang="ru-RU" sz="1400" b="1" dirty="0">
                <a:solidFill>
                  <a:srgbClr val="2E83C3">
                    <a:lumMod val="75000"/>
                  </a:srgbClr>
                </a:solidFill>
                <a:latin typeface="Calibri" panose="020F0502020204030204" pitchFamily="34" charset="0"/>
              </a:rPr>
              <a:t>г. Салехард, </a:t>
            </a:r>
          </a:p>
          <a:p>
            <a:pPr lvl="0" algn="r"/>
            <a:r>
              <a:rPr lang="ru-RU" sz="1400" b="1" dirty="0">
                <a:solidFill>
                  <a:srgbClr val="2E83C3">
                    <a:lumMod val="75000"/>
                  </a:srgbClr>
                </a:solidFill>
                <a:latin typeface="Calibri" panose="020F0502020204030204" pitchFamily="34" charset="0"/>
              </a:rPr>
              <a:t>пр. Молодежи, </a:t>
            </a:r>
          </a:p>
          <a:p>
            <a:pPr lvl="0" algn="r"/>
            <a:r>
              <a:rPr lang="ru-RU" sz="1400" b="1" dirty="0">
                <a:solidFill>
                  <a:srgbClr val="2E83C3">
                    <a:lumMod val="75000"/>
                  </a:srgbClr>
                </a:solidFill>
                <a:latin typeface="Calibri" panose="020F0502020204030204" pitchFamily="34" charset="0"/>
              </a:rPr>
              <a:t> д.9</a:t>
            </a: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r>
              <a:rPr lang="ru-RU" sz="1400" b="1" dirty="0">
                <a:solidFill>
                  <a:srgbClr val="2E83C3">
                    <a:lumMod val="75000"/>
                  </a:srgbClr>
                </a:solidFill>
                <a:latin typeface="Calibri" panose="020F0502020204030204" pitchFamily="34" charset="0"/>
              </a:rPr>
              <a:t>директор департамента</a:t>
            </a:r>
          </a:p>
          <a:p>
            <a:pPr lvl="0" algn="r"/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Климентьев Сергей Владимирович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F0C64F-B579-46CC-B570-1496B3389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07" y="3734424"/>
            <a:ext cx="1154857" cy="17138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9EE40C-5427-425B-9729-30B7D40D621D}"/>
              </a:ext>
            </a:extLst>
          </p:cNvPr>
          <p:cNvSpPr/>
          <p:nvPr/>
        </p:nvSpPr>
        <p:spPr>
          <a:xfrm>
            <a:off x="8333859" y="6540500"/>
            <a:ext cx="3570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i="1" dirty="0">
                <a:solidFill>
                  <a:srgbClr val="2E83C3">
                    <a:lumMod val="50000"/>
                  </a:srgbClr>
                </a:solidFill>
              </a:rPr>
              <a:t>Контактный телефон: 8(34922)2-42-66</a:t>
            </a:r>
          </a:p>
        </p:txBody>
      </p:sp>
    </p:spTree>
    <p:extLst>
      <p:ext uri="{BB962C8B-B14F-4D97-AF65-F5344CB8AC3E}">
        <p14:creationId xmlns:p14="http://schemas.microsoft.com/office/powerpoint/2010/main" val="2832792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FA21B-5677-4345-8584-86A6E834E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477" y="393700"/>
            <a:ext cx="7169046" cy="476250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</a:rPr>
              <a:t>Предоставление субсидий социально ориентированным некоммерческим  организациям на осуществление деятельности в сфере здравоохранения в ЯНАО. </a:t>
            </a:r>
            <a:b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</a:rPr>
              <a:t>Финансовое обеспечение реализации мероприятий по профилактике ВИЧ-инфекции и гепатитов В и С, с привлечением СО НКО,  а как же профилактика социально значимых заболеваний, курение и алкоголизма. </a:t>
            </a:r>
            <a:b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</a:rPr>
              <a:t>Субсидия предоставляется на конкурсной основе.</a:t>
            </a:r>
            <a:b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br>
              <a:rPr lang="ru-RU" sz="2700" dirty="0">
                <a:solidFill>
                  <a:srgbClr val="FF0000"/>
                </a:solidFill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9F2358-8018-4F4E-8C57-E9682745E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2501" y="3797300"/>
            <a:ext cx="7458022" cy="2667000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Постановление правительства ЯНАО от 03.08.2017 года №774-П «Об утверждении Порядка предоставления субсидий социально ориентированным некоммерческим  организациям на осуществление деятельности в сфере здравоохранения в ЯНАО» </a:t>
            </a:r>
          </a:p>
          <a:p>
            <a:pPr algn="ctr"/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Постановление Правительства ЯНАО от 25.12.2013 № 1142-п "Об утверждении государственной программы Ямало-Ненецкого автономного округа "Развитие здравоохранения на 2014 – 2020 годы" 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996DD3-EBDB-416C-A91A-45FCE2CED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0"/>
            <a:ext cx="45719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98D8D6-E83A-48CF-9357-99DA3A948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71" y="94950"/>
            <a:ext cx="951058" cy="105469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A9497D-6237-43B5-A906-688BF0EBBC21}"/>
              </a:ext>
            </a:extLst>
          </p:cNvPr>
          <p:cNvSpPr/>
          <p:nvPr/>
        </p:nvSpPr>
        <p:spPr>
          <a:xfrm>
            <a:off x="223520" y="1244601"/>
            <a:ext cx="176276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600" b="1" dirty="0">
                <a:solidFill>
                  <a:srgbClr val="2E83C3">
                    <a:lumMod val="75000"/>
                  </a:srgbClr>
                </a:solidFill>
                <a:latin typeface="Calibri" panose="020F0502020204030204" pitchFamily="34" charset="0"/>
              </a:rPr>
              <a:t>ДЕПАРТАМЕНТ ЗДРАВООХРАНЕНИЯ ЯНАО</a:t>
            </a: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r>
              <a:rPr lang="ru-RU" sz="1400" b="1" dirty="0">
                <a:solidFill>
                  <a:srgbClr val="2E83C3">
                    <a:lumMod val="75000"/>
                  </a:srgbClr>
                </a:solidFill>
                <a:latin typeface="Calibri" panose="020F0502020204030204" pitchFamily="34" charset="0"/>
              </a:rPr>
              <a:t>Юридический адрес: 629008, Ямало-Ненецкий автономный округ, </a:t>
            </a:r>
          </a:p>
          <a:p>
            <a:pPr lvl="0" algn="r"/>
            <a:r>
              <a:rPr lang="ru-RU" sz="1400" b="1" dirty="0">
                <a:solidFill>
                  <a:srgbClr val="2E83C3">
                    <a:lumMod val="75000"/>
                  </a:srgbClr>
                </a:solidFill>
                <a:latin typeface="Calibri" panose="020F0502020204030204" pitchFamily="34" charset="0"/>
              </a:rPr>
              <a:t>г. Салехард, </a:t>
            </a:r>
          </a:p>
          <a:p>
            <a:pPr lvl="0" algn="r"/>
            <a:r>
              <a:rPr lang="ru-RU" sz="1400" b="1" dirty="0">
                <a:solidFill>
                  <a:srgbClr val="2E83C3">
                    <a:lumMod val="75000"/>
                  </a:srgbClr>
                </a:solidFill>
                <a:latin typeface="Calibri" panose="020F0502020204030204" pitchFamily="34" charset="0"/>
              </a:rPr>
              <a:t>ул. Республики, </a:t>
            </a:r>
          </a:p>
          <a:p>
            <a:pPr lvl="0" algn="r"/>
            <a:r>
              <a:rPr lang="ru-RU" sz="1400" b="1" dirty="0">
                <a:solidFill>
                  <a:srgbClr val="2E83C3">
                    <a:lumMod val="75000"/>
                  </a:srgbClr>
                </a:solidFill>
                <a:latin typeface="Calibri" panose="020F0502020204030204" pitchFamily="34" charset="0"/>
              </a:rPr>
              <a:t> д.72</a:t>
            </a: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endParaRPr lang="ru-RU" sz="1400" dirty="0">
              <a:solidFill>
                <a:srgbClr val="2E83C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lvl="0" algn="r"/>
            <a:r>
              <a:rPr lang="ru-RU" sz="1400" b="1" dirty="0">
                <a:solidFill>
                  <a:srgbClr val="2E83C3">
                    <a:lumMod val="75000"/>
                  </a:srgbClr>
                </a:solidFill>
                <a:latin typeface="Calibri" panose="020F0502020204030204" pitchFamily="34" charset="0"/>
              </a:rPr>
              <a:t>директор департамента</a:t>
            </a:r>
          </a:p>
          <a:p>
            <a:pPr lvl="0" algn="r"/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Новиков Сергей Владимирович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58F887-5F0D-439E-BDD6-DC0C76679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65" y="3925231"/>
            <a:ext cx="1237567" cy="16881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72E088-B1C4-4680-B6EF-9CE1532C31BE}"/>
              </a:ext>
            </a:extLst>
          </p:cNvPr>
          <p:cNvSpPr/>
          <p:nvPr/>
        </p:nvSpPr>
        <p:spPr>
          <a:xfrm>
            <a:off x="8374896" y="6415247"/>
            <a:ext cx="3570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i="1" dirty="0">
                <a:solidFill>
                  <a:srgbClr val="2E83C3">
                    <a:lumMod val="50000"/>
                  </a:srgbClr>
                </a:solidFill>
              </a:rPr>
              <a:t>Контактный телефон: 8(34922)4-04-37</a:t>
            </a:r>
          </a:p>
        </p:txBody>
      </p:sp>
    </p:spTree>
    <p:extLst>
      <p:ext uri="{BB962C8B-B14F-4D97-AF65-F5344CB8AC3E}">
        <p14:creationId xmlns:p14="http://schemas.microsoft.com/office/powerpoint/2010/main" val="386943100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1950</TotalTime>
  <Words>952</Words>
  <Application>Microsoft Office PowerPoint</Application>
  <PresentationFormat>Широкоэкранный</PresentationFormat>
  <Paragraphs>196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Аспект</vt:lpstr>
      <vt:lpstr>  ЦЕНТР ИННОВАЦИЙ СОЦИАЛЬНОЙ СФЕРЫ  ЯМАЛО- НЕНЕЦКОГО АВТОНОМНОГО ОКРУГА</vt:lpstr>
      <vt:lpstr>Государственная поддержка субъектов СО НКО и СП осуществляется в соответствии с федеральными, региональными и муниципальными программами.  Поддержка субъектов СО НКО и СП – деятельность органов государственной власти, направленная на правовой, экономический и политический характер, способствующий развитию СО НКО и СП.  </vt:lpstr>
      <vt:lpstr> Поддержка субъектов СП, СО НКО осуществляется в соответствии с положениями постановления Правительства ЯНАО от 27.06.2011 №440-П «О предоставлении в пользование государственного имущества Ямало-Ненецкого автономного округа»  Постановление Правительства автономного округа от 14.02.2012 №69-П «О поддержке социально-ориентированных организаций в ЯНАО», распоряжение Правительства ЯНАО от 29.07.2016 №634-РП «Об утверждении  комплексного плана мероприятий ЯНАО по обеспечению поэтапного доступа СО НКО осуществляющих деятельность в социальной сфере, к бюджетным средствам,  выделяемым на предоставление социальных услуг населению, использованию различных форм поддержки деятельности                      СО НКО» </vt:lpstr>
      <vt:lpstr>Ежегодный конкурс на предоставление грантов для поддержки проектов в области внутреннего и въездного туризма, развития туристической индустрии ЯНАО. Гранты предоставляются на конкурсной основе юридическим лицам, некоммерческим организациям, индивидуальным предпринимателям, физическим лицам – производителям товаров, работ, услуг.  В рамках подпрограммы «Развитие и внутреннего и въездного туризма» государственной программы ЯНАО «Развитие туризма, повышение эффективности реализации молодежной политики, организация отдыха и оздоровления детей и молодежи  на 2014 -2020 годы».  </vt:lpstr>
      <vt:lpstr>Законами определены равные условия финансового обеспечения получения дошкольного образования в частных дошкольных образовательных организациях, в частных общеобразовательных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программам, и у индивидуальных предпринимателей, посредством предоставления субсидий на возмещение затрат,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услуг).  В части материальной поддержки осуществляется предоставление компенсации родителям (законным представителям) детей, посещающих индивидуальных предпринимателей, осуществляющих образовательную деятельность по образовательной программе дошкольного образования на основании лицензии. Предоставление субсидий социально ориентированным некоммерческим организациям в системе образования Ямало-Ненецкого автономного округа.</vt:lpstr>
      <vt:lpstr>Оказание государственной финансовой поддержки некоммерческим организациям спортивной направленности, развивающих профессиональный спорт в ЯНАО. Предоставление субсидий некоммерческим организациям проводится на конкурсной основе. </vt:lpstr>
      <vt:lpstr>Предоставление имущественной поддержки СО НКО для оказания социальных услуг населению реализовывается департаментом культуры через подведомственные государственные учреждения. Консультационная и методическая поддержка СО НКО в реализации проектов в сфере культуры.</vt:lpstr>
      <vt:lpstr>Оказание финансовой, информационной,  консультационной и методической поддержки СО НКО:    1. Финансовая поддержка деятельности СО НКО осуществляется на основании постановления Правительства автономного округа от 23 декабря 2011 года №988-П «Об утверждении Порядка предоставления субсидий из окружного бюджета СО НКО в ЯНАО на конкурсной основе», постановления Правительства автономного округа от 08 апреля 2013 года №221-П «Об утверждении Порядка предоставления субсидий  национально-культурным автономиям и СО НКО в  ЯНАО на реализацию проектов (программ)». Постановлением правительства автономного округа от 14 февраля 2012 года №69-П «О поддержке СО НКО в ЯНАО»    2. Информационная поддержка СО НКО осуществляется совместно с Общественной палатой автономного округа на Официальном Интернет-сайте исполнительных органов государственной власти автономного округа на интернет-ресурсе «Интерактивная карта социально значимых проектов», на сайте Общественной палаты автономного округа, на сайте информационного агентства «Север-Пресс», в специально созданной рубрике «Ямал. Общество. Инициатива», а так же взаимодействие с региональными и муниципальными СМИ.  3.  Консультационная и методическая поддержка СО НКО. Все методические материалы размещаются на Официальном Интернет-сайте исполнительных органов государственной власти автономного округа и на сайте Общественной палаты автономного округа, в адрес руководителей СО НКО посредством электронной почты производится рассылка информационных сообщений, в режиме видеоконференцсвязи ежегодно проводятся встречи с потенциальными участниками конкурсов, «круглые столы», ежегодное заседание консультационного совета по вопросам этноконфессиональной политики при Губернаторе автономного округа, обучающие мероприятия по оказанию поддержки в области подготовки, переподготовки и повышения квалификации работников и добровольцев СО НКО.</vt:lpstr>
      <vt:lpstr> Предоставление субсидий социально ориентированным некоммерческим  организациям на осуществление деятельности в сфере здравоохранения в ЯНАО.  Финансовое обеспечение реализации мероприятий по профилактике ВИЧ-инфекции и гепатитов В и С, с привлечением СО НКО,  а как же профилактика социально значимых заболеваний, курение и алкоголизма.  Субсидия предоставляется на конкурсной основе.    </vt:lpstr>
      <vt:lpstr>Осуществляет государственную поддержку некоммерческим организациям, осуществляющих деятельность в сфере социальной реабилитации лиц, потребляющих наркотические средства и психотропные вещества в немедицинских целях в рамках подпрограммы «Развитие социальной реабилитации лиц, потребляющих наркотические средства и психотропные вещества в немедицинских целях», государственной программы ЯНАО «Развитие научной, научно-технической и инновационной деятельности на 2014-2020 годы»</vt:lpstr>
      <vt:lpstr>Нормативно – правовые акты ЯНАО регламентирующие меры поддержки, предоставляемые департаментом социальной защиты населения ЯНАО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ИННОВАЦИЙ СОЦИАЛЬНОЙ СФЕРЫ ЯНАО</dc:title>
  <dc:creator>Эварт Василина Николаевна</dc:creator>
  <cp:lastModifiedBy>Оксана Беседина</cp:lastModifiedBy>
  <cp:revision>75</cp:revision>
  <dcterms:created xsi:type="dcterms:W3CDTF">2018-04-04T05:15:31Z</dcterms:created>
  <dcterms:modified xsi:type="dcterms:W3CDTF">2018-05-11T04:29:07Z</dcterms:modified>
</cp:coreProperties>
</file>