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72" r:id="rId4"/>
    <p:sldId id="258" r:id="rId5"/>
    <p:sldId id="259" r:id="rId6"/>
    <p:sldId id="264" r:id="rId7"/>
    <p:sldId id="273" r:id="rId8"/>
    <p:sldId id="266" r:id="rId9"/>
    <p:sldId id="269" r:id="rId10"/>
    <p:sldId id="268" r:id="rId11"/>
    <p:sldId id="271" r:id="rId12"/>
  </p:sldIdLst>
  <p:sldSz cx="12192000" cy="685800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276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510" y="0"/>
            <a:ext cx="4301543" cy="339884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r">
              <a:defRPr sz="1100"/>
            </a:lvl1pPr>
          </a:lstStyle>
          <a:p>
            <a:fld id="{4EACB6FF-0801-4504-91BB-7F38C52CBF85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275" tIns="40138" rIns="80275" bIns="4013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80275" tIns="40138" rIns="80275" bIns="4013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218"/>
            <a:ext cx="4301543" cy="339884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510" y="6456218"/>
            <a:ext cx="4301543" cy="339884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r">
              <a:defRPr sz="1100"/>
            </a:lvl1pPr>
          </a:lstStyle>
          <a:p>
            <a:fld id="{8A293E80-03E1-42CB-85E6-B4398BC48F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507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1F5F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1">
                <a:solidFill>
                  <a:srgbClr val="001F5F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5"/>
            <a:ext cx="12191999" cy="685507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453128" y="0"/>
            <a:ext cx="7739380" cy="6858000"/>
          </a:xfrm>
          <a:custGeom>
            <a:avLst/>
            <a:gdLst/>
            <a:ahLst/>
            <a:cxnLst/>
            <a:rect l="l" t="t" r="r" b="b"/>
            <a:pathLst>
              <a:path w="7739380" h="6858000">
                <a:moveTo>
                  <a:pt x="0" y="6858000"/>
                </a:moveTo>
                <a:lnTo>
                  <a:pt x="7738872" y="6858000"/>
                </a:lnTo>
                <a:lnTo>
                  <a:pt x="773887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6095" y="5497067"/>
            <a:ext cx="234696" cy="24384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453128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1F5F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082790" y="1925574"/>
            <a:ext cx="5100955" cy="3684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1">
                <a:solidFill>
                  <a:srgbClr val="001F5F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1F5F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0517" y="253135"/>
            <a:ext cx="11630964" cy="205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1F5F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48410" y="1162049"/>
            <a:ext cx="10295178" cy="38658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1">
                <a:solidFill>
                  <a:srgbClr val="001F5F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jpe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91225" y="0"/>
            <a:ext cx="7701280" cy="6858000"/>
            <a:chOff x="4491225" y="0"/>
            <a:chExt cx="770128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91225" y="0"/>
              <a:ext cx="7700773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72483" y="0"/>
              <a:ext cx="6919516" cy="565088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3400" y="972690"/>
            <a:ext cx="4871013" cy="37055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sz="4000" spc="-10" dirty="0">
                <a:latin typeface="Liberation Serif" panose="02020603050405020304" pitchFamily="18" charset="0"/>
              </a:rPr>
              <a:t>ПАМЯТКА</a:t>
            </a:r>
            <a:r>
              <a:rPr sz="4000" spc="-50" dirty="0">
                <a:latin typeface="Liberation Serif" panose="02020603050405020304" pitchFamily="18" charset="0"/>
              </a:rPr>
              <a:t> </a:t>
            </a:r>
            <a:r>
              <a:rPr sz="4000" spc="-10" dirty="0">
                <a:latin typeface="Liberation Serif" panose="02020603050405020304" pitchFamily="18" charset="0"/>
              </a:rPr>
              <a:t>ПРИ </a:t>
            </a:r>
            <a:r>
              <a:rPr sz="4000" spc="-1090" dirty="0">
                <a:latin typeface="Liberation Serif" panose="02020603050405020304" pitchFamily="18" charset="0"/>
              </a:rPr>
              <a:t> </a:t>
            </a:r>
            <a:r>
              <a:rPr sz="4000" spc="-10" dirty="0">
                <a:latin typeface="Liberation Serif" panose="02020603050405020304" pitchFamily="18" charset="0"/>
              </a:rPr>
              <a:t>ВЫПОЛНЕНИИ </a:t>
            </a:r>
            <a:r>
              <a:rPr sz="4000" spc="-1090" dirty="0">
                <a:latin typeface="Liberation Serif" panose="02020603050405020304" pitchFamily="18" charset="0"/>
              </a:rPr>
              <a:t> </a:t>
            </a:r>
            <a:r>
              <a:rPr sz="4000" spc="-90" dirty="0">
                <a:latin typeface="Liberation Serif" panose="02020603050405020304" pitchFamily="18" charset="0"/>
              </a:rPr>
              <a:t>РАБОТ</a:t>
            </a:r>
            <a:r>
              <a:rPr sz="4000" spc="-15" dirty="0">
                <a:latin typeface="Liberation Serif" panose="02020603050405020304" pitchFamily="18" charset="0"/>
              </a:rPr>
              <a:t> </a:t>
            </a:r>
            <a:r>
              <a:rPr lang="ru-RU" sz="4000" dirty="0" smtClean="0">
                <a:latin typeface="Liberation Serif" panose="02020603050405020304" pitchFamily="18" charset="0"/>
              </a:rPr>
              <a:t>В ОГРАНИЧЕННЫХ И ЗАМКНУТЫХ ПРОСТРАНСТВАХ</a:t>
            </a:r>
            <a:endParaRPr sz="4000" dirty="0">
              <a:latin typeface="Liberation Serif" panose="02020603050405020304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1258" y="4801870"/>
            <a:ext cx="520255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10" dirty="0">
                <a:solidFill>
                  <a:srgbClr val="030452"/>
                </a:solidFill>
                <a:latin typeface="Liberation Serif" panose="02020603050405020304" pitchFamily="18" charset="0"/>
                <a:cs typeface="Calibri Light"/>
              </a:rPr>
              <a:t>Самое</a:t>
            </a:r>
            <a:r>
              <a:rPr sz="1800" i="1" spc="-60" dirty="0">
                <a:solidFill>
                  <a:srgbClr val="030452"/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1800" i="1" spc="-10" dirty="0">
                <a:solidFill>
                  <a:srgbClr val="030452"/>
                </a:solidFill>
                <a:latin typeface="Liberation Serif" panose="02020603050405020304" pitchFamily="18" charset="0"/>
                <a:cs typeface="Calibri Light"/>
              </a:rPr>
              <a:t>дорогое,</a:t>
            </a:r>
            <a:r>
              <a:rPr sz="1800" i="1" spc="-50" dirty="0">
                <a:solidFill>
                  <a:srgbClr val="030452"/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1800" i="1" spc="-5" dirty="0">
                <a:solidFill>
                  <a:srgbClr val="030452"/>
                </a:solidFill>
                <a:latin typeface="Liberation Serif" panose="02020603050405020304" pitchFamily="18" charset="0"/>
                <a:cs typeface="Calibri Light"/>
              </a:rPr>
              <a:t>что</a:t>
            </a:r>
            <a:r>
              <a:rPr sz="1800" i="1" spc="-40" dirty="0">
                <a:solidFill>
                  <a:srgbClr val="030452"/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1800" i="1" spc="-15" dirty="0">
                <a:solidFill>
                  <a:srgbClr val="030452"/>
                </a:solidFill>
                <a:latin typeface="Liberation Serif" panose="02020603050405020304" pitchFamily="18" charset="0"/>
                <a:cs typeface="Calibri Light"/>
              </a:rPr>
              <a:t>есть</a:t>
            </a:r>
            <a:r>
              <a:rPr sz="1800" i="1" spc="-40" dirty="0">
                <a:solidFill>
                  <a:srgbClr val="030452"/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1800" i="1" dirty="0">
                <a:solidFill>
                  <a:srgbClr val="030452"/>
                </a:solidFill>
                <a:latin typeface="Liberation Serif" panose="02020603050405020304" pitchFamily="18" charset="0"/>
                <a:cs typeface="Calibri Light"/>
              </a:rPr>
              <a:t>у</a:t>
            </a:r>
            <a:r>
              <a:rPr sz="1800" i="1" spc="-50" dirty="0">
                <a:solidFill>
                  <a:srgbClr val="030452"/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1800" i="1" spc="-15" dirty="0">
                <a:solidFill>
                  <a:srgbClr val="030452"/>
                </a:solidFill>
                <a:latin typeface="Liberation Serif" panose="02020603050405020304" pitchFamily="18" charset="0"/>
                <a:cs typeface="Calibri Light"/>
              </a:rPr>
              <a:t>человека</a:t>
            </a:r>
            <a:r>
              <a:rPr sz="1800" i="1" spc="-50" dirty="0">
                <a:solidFill>
                  <a:srgbClr val="030452"/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1800" i="1" dirty="0">
                <a:solidFill>
                  <a:srgbClr val="030452"/>
                </a:solidFill>
                <a:latin typeface="Liberation Serif" panose="02020603050405020304" pitchFamily="18" charset="0"/>
                <a:cs typeface="Calibri Light"/>
              </a:rPr>
              <a:t>–</a:t>
            </a:r>
            <a:r>
              <a:rPr sz="1800" i="1" spc="-25" dirty="0">
                <a:solidFill>
                  <a:srgbClr val="030452"/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1800" i="1" spc="-10" dirty="0">
                <a:solidFill>
                  <a:srgbClr val="030452"/>
                </a:solidFill>
                <a:latin typeface="Liberation Serif" panose="02020603050405020304" pitchFamily="18" charset="0"/>
                <a:cs typeface="Calibri Light"/>
              </a:rPr>
              <a:t>это</a:t>
            </a:r>
            <a:r>
              <a:rPr sz="1800" i="1" spc="-55" dirty="0">
                <a:solidFill>
                  <a:srgbClr val="030452"/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1800" i="1" spc="-10" dirty="0">
                <a:solidFill>
                  <a:srgbClr val="030452"/>
                </a:solidFill>
                <a:latin typeface="Liberation Serif" panose="02020603050405020304" pitchFamily="18" charset="0"/>
                <a:cs typeface="Calibri Light"/>
              </a:rPr>
              <a:t>его</a:t>
            </a:r>
            <a:r>
              <a:rPr sz="1800" i="1" spc="-45" dirty="0">
                <a:solidFill>
                  <a:srgbClr val="030452"/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1800" i="1" spc="-15" dirty="0">
                <a:solidFill>
                  <a:srgbClr val="030452"/>
                </a:solidFill>
                <a:latin typeface="Liberation Serif" panose="02020603050405020304" pitchFamily="18" charset="0"/>
                <a:cs typeface="Calibri Light"/>
              </a:rPr>
              <a:t>жизнь.</a:t>
            </a:r>
            <a:endParaRPr sz="1800" dirty="0">
              <a:latin typeface="Liberation Serif" panose="02020603050405020304" pitchFamily="18" charset="0"/>
              <a:cs typeface="Calibri Ligh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 dirty="0">
              <a:latin typeface="Liberation Serif" panose="02020603050405020304" pitchFamily="18" charset="0"/>
              <a:cs typeface="Calibri Light"/>
            </a:endParaRPr>
          </a:p>
          <a:p>
            <a:pPr marL="12700">
              <a:lnSpc>
                <a:spcPct val="100000"/>
              </a:lnSpc>
            </a:pPr>
            <a:r>
              <a:rPr sz="1800" i="1" spc="-15" dirty="0">
                <a:solidFill>
                  <a:srgbClr val="030452"/>
                </a:solidFill>
                <a:latin typeface="Liberation Serif" panose="02020603050405020304" pitchFamily="18" charset="0"/>
                <a:cs typeface="Calibri Light"/>
              </a:rPr>
              <a:t>Охрана</a:t>
            </a:r>
            <a:r>
              <a:rPr sz="1800" i="1" spc="-40" dirty="0">
                <a:solidFill>
                  <a:srgbClr val="030452"/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1800" i="1" spc="-15" dirty="0">
                <a:solidFill>
                  <a:srgbClr val="030452"/>
                </a:solidFill>
                <a:latin typeface="Liberation Serif" panose="02020603050405020304" pitchFamily="18" charset="0"/>
                <a:cs typeface="Calibri Light"/>
              </a:rPr>
              <a:t>труда</a:t>
            </a:r>
            <a:r>
              <a:rPr sz="1800" i="1" spc="-55" dirty="0">
                <a:solidFill>
                  <a:srgbClr val="030452"/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1800" i="1" spc="-15" dirty="0">
                <a:solidFill>
                  <a:srgbClr val="030452"/>
                </a:solidFill>
                <a:latin typeface="Liberation Serif" panose="02020603050405020304" pitchFamily="18" charset="0"/>
                <a:cs typeface="Calibri Light"/>
              </a:rPr>
              <a:t>является</a:t>
            </a:r>
            <a:r>
              <a:rPr sz="1800" i="1" spc="-50" dirty="0">
                <a:solidFill>
                  <a:srgbClr val="030452"/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1800" i="1" spc="-20" dirty="0">
                <a:solidFill>
                  <a:srgbClr val="030452"/>
                </a:solidFill>
                <a:latin typeface="Liberation Serif" panose="02020603050405020304" pitchFamily="18" charset="0"/>
                <a:cs typeface="Calibri Light"/>
              </a:rPr>
              <a:t>приоритетным</a:t>
            </a:r>
            <a:r>
              <a:rPr sz="1800" i="1" dirty="0">
                <a:solidFill>
                  <a:srgbClr val="030452"/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endParaRPr sz="1800" dirty="0">
              <a:latin typeface="Liberation Serif" panose="02020603050405020304" pitchFamily="18" charset="0"/>
              <a:cs typeface="Calibri Light"/>
            </a:endParaRPr>
          </a:p>
          <a:p>
            <a:pPr marL="12700" marR="210820">
              <a:lnSpc>
                <a:spcPct val="100000"/>
              </a:lnSpc>
            </a:pPr>
            <a:r>
              <a:rPr sz="1800" i="1" spc="-20" dirty="0">
                <a:solidFill>
                  <a:srgbClr val="030452"/>
                </a:solidFill>
                <a:latin typeface="Liberation Serif" panose="02020603050405020304" pitchFamily="18" charset="0"/>
                <a:cs typeface="Calibri Light"/>
              </a:rPr>
              <a:t>направлением </a:t>
            </a:r>
            <a:r>
              <a:rPr sz="1800" i="1" dirty="0">
                <a:solidFill>
                  <a:srgbClr val="030452"/>
                </a:solidFill>
                <a:latin typeface="Liberation Serif" panose="02020603050405020304" pitchFamily="18" charset="0"/>
                <a:cs typeface="Calibri Light"/>
              </a:rPr>
              <a:t>по </a:t>
            </a:r>
            <a:r>
              <a:rPr sz="1800" i="1" spc="-20" dirty="0">
                <a:solidFill>
                  <a:srgbClr val="030452"/>
                </a:solidFill>
                <a:latin typeface="Liberation Serif" panose="02020603050405020304" pitchFamily="18" charset="0"/>
                <a:cs typeface="Calibri Light"/>
              </a:rPr>
              <a:t>обеспечению сохранения </a:t>
            </a:r>
            <a:r>
              <a:rPr sz="1800" i="1" spc="-15" dirty="0">
                <a:solidFill>
                  <a:srgbClr val="030452"/>
                </a:solidFill>
                <a:latin typeface="Liberation Serif" panose="02020603050405020304" pitchFamily="18" charset="0"/>
                <a:cs typeface="Calibri Light"/>
              </a:rPr>
              <a:t>жизни </a:t>
            </a:r>
            <a:r>
              <a:rPr sz="1800" i="1" dirty="0">
                <a:solidFill>
                  <a:srgbClr val="030452"/>
                </a:solidFill>
                <a:latin typeface="Liberation Serif" panose="02020603050405020304" pitchFamily="18" charset="0"/>
                <a:cs typeface="Calibri Light"/>
              </a:rPr>
              <a:t>и </a:t>
            </a:r>
            <a:r>
              <a:rPr sz="1800" i="1" spc="5" dirty="0">
                <a:solidFill>
                  <a:srgbClr val="030452"/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1800" i="1" spc="-15" dirty="0">
                <a:solidFill>
                  <a:srgbClr val="030452"/>
                </a:solidFill>
                <a:latin typeface="Liberation Serif" panose="02020603050405020304" pitchFamily="18" charset="0"/>
                <a:cs typeface="Calibri Light"/>
              </a:rPr>
              <a:t>здоровья</a:t>
            </a:r>
            <a:r>
              <a:rPr sz="1800" i="1" spc="-55" dirty="0">
                <a:solidFill>
                  <a:srgbClr val="030452"/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1800" i="1" spc="-15" dirty="0">
                <a:solidFill>
                  <a:srgbClr val="030452"/>
                </a:solidFill>
                <a:latin typeface="Liberation Serif" panose="02020603050405020304" pitchFamily="18" charset="0"/>
                <a:cs typeface="Calibri Light"/>
              </a:rPr>
              <a:t>людей.</a:t>
            </a:r>
            <a:endParaRPr sz="1800" dirty="0">
              <a:latin typeface="Liberation Serif" panose="02020603050405020304" pitchFamily="18" charset="0"/>
              <a:cs typeface="Calibri Light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95871" y="1048511"/>
            <a:ext cx="5593841" cy="4895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promdesign.ua/image/catalog/materiali/3m-production/zna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0751">
            <a:off x="5615567" y="5234616"/>
            <a:ext cx="996233" cy="126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5000" y="253135"/>
            <a:ext cx="10006480" cy="1031051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4563745" marR="5080" indent="-3724275">
              <a:lnSpc>
                <a:spcPts val="4000"/>
              </a:lnSpc>
              <a:spcBef>
                <a:spcPts val="40"/>
              </a:spcBef>
            </a:pPr>
            <a:r>
              <a:rPr sz="3200" spc="-5" dirty="0">
                <a:latin typeface="Liberation Serif" panose="02020603050405020304" pitchFamily="18" charset="0"/>
              </a:rPr>
              <a:t>ОБЯЗАННОСТИ </a:t>
            </a:r>
            <a:r>
              <a:rPr sz="3200" spc="-5" dirty="0" smtClean="0">
                <a:latin typeface="Liberation Serif" panose="02020603050405020304" pitchFamily="18" charset="0"/>
              </a:rPr>
              <a:t>ЧЛЕНОВ </a:t>
            </a:r>
            <a:r>
              <a:rPr sz="3200" spc="-10" dirty="0" smtClean="0">
                <a:latin typeface="Liberation Serif" panose="02020603050405020304" pitchFamily="18" charset="0"/>
              </a:rPr>
              <a:t>БРИГАДЫ</a:t>
            </a:r>
            <a:r>
              <a:rPr lang="ru-RU" sz="3200" spc="-10" dirty="0" smtClean="0">
                <a:latin typeface="Liberation Serif" panose="02020603050405020304" pitchFamily="18" charset="0"/>
              </a:rPr>
              <a:t> </a:t>
            </a:r>
            <a:r>
              <a:rPr sz="3200" spc="-5" dirty="0" smtClean="0">
                <a:latin typeface="Liberation Serif" panose="02020603050405020304" pitchFamily="18" charset="0"/>
              </a:rPr>
              <a:t>ПРИ </a:t>
            </a:r>
            <a:r>
              <a:rPr sz="3200" spc="-20" dirty="0" smtClean="0">
                <a:latin typeface="Liberation Serif" panose="02020603050405020304" pitchFamily="18" charset="0"/>
              </a:rPr>
              <a:t>ОСМОТРЕ </a:t>
            </a:r>
            <a:r>
              <a:rPr sz="3200" spc="-869" dirty="0" smtClean="0">
                <a:latin typeface="Liberation Serif" panose="02020603050405020304" pitchFamily="18" charset="0"/>
              </a:rPr>
              <a:t> </a:t>
            </a:r>
            <a:r>
              <a:rPr lang="ru-RU" sz="3200" spc="-65" dirty="0" smtClean="0">
                <a:latin typeface="Liberation Serif" panose="02020603050405020304" pitchFamily="18" charset="0"/>
              </a:rPr>
              <a:t>ОЗП</a:t>
            </a:r>
            <a:endParaRPr sz="3200" dirty="0">
              <a:latin typeface="Liberation Serif" panose="02020603050405020304" pitchFamily="18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13747" y="1064700"/>
            <a:ext cx="5945885" cy="549478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39673" y="1231474"/>
            <a:ext cx="6091555" cy="51995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99720">
              <a:lnSpc>
                <a:spcPct val="100000"/>
              </a:lnSpc>
              <a:spcBef>
                <a:spcPts val="105"/>
              </a:spcBef>
            </a:pPr>
            <a:r>
              <a:rPr sz="2000" i="1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Обязанности членов бригады при спусках в </a:t>
            </a:r>
            <a:r>
              <a:rPr lang="ru-RU" sz="2000" i="1" spc="-5" dirty="0" smtClean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ОЗП</a:t>
            </a:r>
            <a:r>
              <a:rPr sz="2000" i="1" spc="-5" dirty="0" smtClean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2000" i="1" spc="-440" dirty="0" smtClean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2000" i="1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распределяются</a:t>
            </a:r>
            <a:r>
              <a:rPr sz="2000" i="1" spc="-45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2000" i="1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следующим</a:t>
            </a:r>
            <a:r>
              <a:rPr sz="2000" i="1" spc="-35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2000" i="1" spc="-5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образом:</a:t>
            </a:r>
            <a:endParaRPr sz="2000" dirty="0">
              <a:latin typeface="Liberation Serif" panose="02020603050405020304" pitchFamily="18" charset="0"/>
              <a:cs typeface="Calibri Ligh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 dirty="0">
              <a:latin typeface="Liberation Serif" panose="02020603050405020304" pitchFamily="18" charset="0"/>
              <a:cs typeface="Calibri Light"/>
            </a:endParaRPr>
          </a:p>
          <a:p>
            <a:pPr marL="215265" indent="-203200">
              <a:lnSpc>
                <a:spcPct val="100000"/>
              </a:lnSpc>
              <a:buSzPct val="95000"/>
              <a:buFont typeface="Wingdings"/>
              <a:buChar char=""/>
              <a:tabLst>
                <a:tab pos="215900" algn="l"/>
              </a:tabLst>
            </a:pPr>
            <a:r>
              <a:rPr lang="ru-RU" sz="2000" i="1" dirty="0" smtClean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 один</a:t>
            </a:r>
            <a:r>
              <a:rPr sz="2000" i="1" spc="-25" dirty="0" smtClean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2000" i="1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из</a:t>
            </a:r>
            <a:r>
              <a:rPr sz="2000" i="1" spc="-15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2000" i="1" spc="-5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членов</a:t>
            </a:r>
            <a:r>
              <a:rPr sz="2000" i="1" spc="-25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2000" i="1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бригады</a:t>
            </a:r>
            <a:r>
              <a:rPr sz="2000" i="1" spc="-55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2000" i="1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выполняет</a:t>
            </a:r>
            <a:r>
              <a:rPr sz="2000" i="1" spc="-40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2000" i="1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работы</a:t>
            </a:r>
            <a:r>
              <a:rPr sz="2000" i="1" spc="-30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2000" i="1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в </a:t>
            </a:r>
            <a:endParaRPr sz="2000" dirty="0">
              <a:latin typeface="Liberation Serif" panose="02020603050405020304" pitchFamily="18" charset="0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z="2000" i="1" spc="-5" dirty="0" smtClean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ОЗП</a:t>
            </a:r>
            <a:r>
              <a:rPr sz="2000" i="1" spc="-5" dirty="0" smtClean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;</a:t>
            </a:r>
            <a:endParaRPr sz="2000" dirty="0">
              <a:latin typeface="Liberation Serif" panose="02020603050405020304" pitchFamily="18" charset="0"/>
              <a:cs typeface="Calibri Light"/>
            </a:endParaRPr>
          </a:p>
          <a:p>
            <a:pPr marL="12700" marR="972185">
              <a:lnSpc>
                <a:spcPct val="100000"/>
              </a:lnSpc>
              <a:buSzPct val="95000"/>
              <a:buFont typeface="Wingdings"/>
              <a:buChar char=""/>
              <a:tabLst>
                <a:tab pos="215900" algn="l"/>
              </a:tabLst>
            </a:pPr>
            <a:r>
              <a:rPr lang="ru-RU" sz="2000" i="1" dirty="0" smtClean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 второй</a:t>
            </a:r>
            <a:r>
              <a:rPr sz="2000" i="1" dirty="0" smtClean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2000" i="1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- </a:t>
            </a:r>
            <a:r>
              <a:rPr sz="2000" i="1" spc="-5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с </a:t>
            </a:r>
            <a:r>
              <a:rPr sz="2000" i="1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помощью страховочных </a:t>
            </a:r>
            <a:r>
              <a:rPr sz="2000" i="1" spc="-5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средств </a:t>
            </a:r>
            <a:r>
              <a:rPr sz="2000" i="1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 страхует</a:t>
            </a:r>
            <a:r>
              <a:rPr sz="2000" i="1" spc="-55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2000" i="1" spc="-5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работающего</a:t>
            </a:r>
            <a:r>
              <a:rPr sz="2000" i="1" spc="-35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2000" i="1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и наблюдает</a:t>
            </a:r>
            <a:r>
              <a:rPr sz="2000" i="1" spc="-50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2000" i="1" spc="-5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за</a:t>
            </a:r>
            <a:r>
              <a:rPr sz="2000" i="1" spc="-10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2000" i="1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ним;</a:t>
            </a:r>
            <a:endParaRPr sz="2000" dirty="0">
              <a:latin typeface="Liberation Serif" panose="02020603050405020304" pitchFamily="18" charset="0"/>
              <a:cs typeface="Calibri Light"/>
            </a:endParaRPr>
          </a:p>
          <a:p>
            <a:pPr marL="215265" indent="-203200">
              <a:lnSpc>
                <a:spcPct val="100000"/>
              </a:lnSpc>
              <a:buSzPct val="95000"/>
              <a:buFont typeface="Wingdings"/>
              <a:buChar char=""/>
              <a:tabLst>
                <a:tab pos="215900" algn="l"/>
              </a:tabLst>
            </a:pPr>
            <a:r>
              <a:rPr lang="ru-RU" sz="2000" i="1" spc="-5" dirty="0" smtClean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 третий</a:t>
            </a:r>
            <a:r>
              <a:rPr sz="2000" i="1" spc="-5" dirty="0" smtClean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,</a:t>
            </a:r>
            <a:r>
              <a:rPr sz="2000" i="1" spc="-40" dirty="0" smtClean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2000" i="1" spc="-5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работающий</a:t>
            </a:r>
            <a:r>
              <a:rPr sz="2000" i="1" spc="-45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2000" i="1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на</a:t>
            </a:r>
            <a:r>
              <a:rPr sz="2000" i="1" spc="-5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2000" i="1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поверхности,</a:t>
            </a:r>
            <a:r>
              <a:rPr sz="2000" i="1" spc="-45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2000" i="1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подает </a:t>
            </a:r>
            <a:endParaRPr sz="2000" dirty="0">
              <a:latin typeface="Liberation Serif" panose="02020603050405020304" pitchFamily="18" charset="0"/>
              <a:cs typeface="Calibri Light"/>
            </a:endParaRPr>
          </a:p>
          <a:p>
            <a:pPr marL="12700">
              <a:lnSpc>
                <a:spcPct val="100000"/>
              </a:lnSpc>
            </a:pPr>
            <a:r>
              <a:rPr sz="2000" i="1" spc="-5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необходимые</a:t>
            </a:r>
            <a:r>
              <a:rPr sz="2000" i="1" spc="-30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2000" i="1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инструменты</a:t>
            </a:r>
            <a:r>
              <a:rPr sz="2000" i="1" spc="-40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2000" i="1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и</a:t>
            </a:r>
            <a:r>
              <a:rPr sz="2000" i="1" spc="-10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2000" i="1" spc="-5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материалы </a:t>
            </a:r>
            <a:endParaRPr sz="2000" dirty="0">
              <a:latin typeface="Liberation Serif" panose="02020603050405020304" pitchFamily="18" charset="0"/>
              <a:cs typeface="Calibri Light"/>
            </a:endParaRPr>
          </a:p>
          <a:p>
            <a:pPr marL="12700" marR="904240">
              <a:lnSpc>
                <a:spcPct val="100000"/>
              </a:lnSpc>
            </a:pPr>
            <a:r>
              <a:rPr sz="2000" i="1" spc="-5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работающему </a:t>
            </a:r>
            <a:r>
              <a:rPr sz="2000" i="1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в </a:t>
            </a:r>
            <a:r>
              <a:rPr lang="ru-RU" sz="2000" i="1" spc="-5" dirty="0" smtClean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ОЗП</a:t>
            </a:r>
            <a:r>
              <a:rPr sz="2000" i="1" spc="-5" dirty="0" smtClean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, </a:t>
            </a:r>
            <a:r>
              <a:rPr sz="2000" i="1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при </a:t>
            </a:r>
            <a:r>
              <a:rPr sz="2000" i="1" spc="-5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необходимости </a:t>
            </a:r>
            <a:r>
              <a:rPr sz="2000" i="1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2000" i="1" spc="-5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оказывает</a:t>
            </a:r>
            <a:r>
              <a:rPr sz="2000" i="1" spc="-40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2000" i="1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помощь</a:t>
            </a:r>
            <a:r>
              <a:rPr sz="2000" i="1" spc="-25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2000" i="1" spc="-5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работающему</a:t>
            </a:r>
            <a:r>
              <a:rPr sz="2000" i="1" spc="-40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2000" i="1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в</a:t>
            </a:r>
            <a:r>
              <a:rPr sz="2000" i="1" spc="-5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lang="ru-RU" sz="2000" i="1" spc="-5" dirty="0" smtClean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ОЗП</a:t>
            </a:r>
            <a:r>
              <a:rPr sz="2000" i="1" spc="-15" dirty="0" smtClean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2000" i="1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и </a:t>
            </a:r>
            <a:endParaRPr sz="2000" dirty="0">
              <a:latin typeface="Liberation Serif" panose="02020603050405020304" pitchFamily="18" charset="0"/>
              <a:cs typeface="Calibri Light"/>
            </a:endParaRPr>
          </a:p>
          <a:p>
            <a:pPr marL="12700" marR="5080">
              <a:lnSpc>
                <a:spcPct val="100000"/>
              </a:lnSpc>
            </a:pPr>
            <a:r>
              <a:rPr sz="2000" i="1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страхующему, наблюдает </a:t>
            </a:r>
            <a:r>
              <a:rPr sz="2000" i="1" spc="-5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за движением транспорта </a:t>
            </a:r>
            <a:r>
              <a:rPr sz="2000" i="1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 и </a:t>
            </a:r>
            <a:r>
              <a:rPr sz="2000" i="1" spc="-5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осуществляет контроль за загазованностью </a:t>
            </a:r>
            <a:r>
              <a:rPr sz="2000" i="1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в </a:t>
            </a:r>
            <a:r>
              <a:rPr sz="2000" i="1" spc="5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lang="ru-RU" sz="2000" i="1" spc="-5" dirty="0" smtClean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ОЗП</a:t>
            </a:r>
            <a:r>
              <a:rPr sz="2000" i="1" spc="-5" dirty="0" smtClean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.</a:t>
            </a:r>
            <a:endParaRPr sz="2000" dirty="0">
              <a:latin typeface="Liberation Serif" panose="02020603050405020304" pitchFamily="18" charset="0"/>
              <a:cs typeface="Calibri Ligh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 dirty="0">
              <a:latin typeface="Liberation Serif" panose="02020603050405020304" pitchFamily="18" charset="0"/>
              <a:cs typeface="Calibri Light"/>
            </a:endParaRPr>
          </a:p>
          <a:p>
            <a:pPr marL="12700" marR="179705">
              <a:lnSpc>
                <a:spcPct val="100000"/>
              </a:lnSpc>
            </a:pPr>
            <a:r>
              <a:rPr lang="ru-RU" sz="2000" i="1" spc="-20" dirty="0" smtClean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Работникам запрещается</a:t>
            </a:r>
            <a:r>
              <a:rPr sz="2000" i="1" spc="-20" dirty="0" smtClean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lang="ru-RU" sz="2000" i="1" spc="-15" dirty="0" smtClean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отвлекаться </a:t>
            </a:r>
            <a:r>
              <a:rPr lang="ru-RU" sz="2000" i="1" spc="-5" dirty="0" smtClean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для</a:t>
            </a:r>
            <a:r>
              <a:rPr sz="2000" i="1" spc="-5" dirty="0" smtClean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lang="ru-RU" sz="2000" i="1" spc="-5" dirty="0" smtClean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                  </a:t>
            </a:r>
            <a:r>
              <a:rPr lang="ru-RU" sz="2000" i="1" spc="-15" dirty="0" smtClean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выполнения</a:t>
            </a:r>
            <a:r>
              <a:rPr sz="2000" i="1" spc="-15" dirty="0" smtClean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2000" i="1" spc="-395" dirty="0" smtClean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2000" i="1" spc="-15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других</a:t>
            </a:r>
            <a:r>
              <a:rPr sz="2000" i="1" spc="-35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2000" i="1" spc="-15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работ</a:t>
            </a:r>
            <a:r>
              <a:rPr sz="2000" i="1" spc="-50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2000" i="1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до</a:t>
            </a:r>
            <a:r>
              <a:rPr sz="2000" i="1" spc="-40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2000" i="1" spc="-10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тех</a:t>
            </a:r>
            <a:r>
              <a:rPr sz="2000" i="1" spc="-50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2000" i="1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пор,</a:t>
            </a:r>
            <a:r>
              <a:rPr sz="2000" i="1" spc="-45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lang="ru-RU" sz="2000" i="1" spc="-5" dirty="0" smtClean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пока</a:t>
            </a:r>
            <a:r>
              <a:rPr sz="2000" i="1" spc="-45" dirty="0" smtClean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lang="ru-RU" sz="2000" i="1" spc="-45" dirty="0" smtClean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не будет выполнена работа </a:t>
            </a:r>
            <a:r>
              <a:rPr sz="2000" i="1" dirty="0" smtClean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в</a:t>
            </a:r>
            <a:r>
              <a:rPr sz="2000" i="1" spc="-20" dirty="0" smtClean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lang="ru-RU" sz="2000" i="1" spc="-15" dirty="0" smtClean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ОЗП</a:t>
            </a:r>
            <a:endParaRPr sz="2000" dirty="0">
              <a:latin typeface="Liberation Serif" panose="02020603050405020304" pitchFamily="18" charset="0"/>
              <a:cs typeface="Calibri Light"/>
            </a:endParaRPr>
          </a:p>
        </p:txBody>
      </p:sp>
      <p:pic>
        <p:nvPicPr>
          <p:cNvPr id="5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" y="0"/>
            <a:ext cx="2133600" cy="12123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avatars.mds.yandex.net/get-zen_doc/3414453/pub_61822bdf2afc0c5279152fef_61822cc32afc0c527915b8df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162"/>
            <a:ext cx="3047999" cy="251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95600" y="533400"/>
            <a:ext cx="8293734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3600" spc="-5" dirty="0">
                <a:latin typeface="Liberation Serif" panose="02020603050405020304" pitchFamily="18" charset="0"/>
              </a:rPr>
              <a:t>Какие штрафы грозят работодателю за нарушения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348676" y="2133600"/>
            <a:ext cx="10445784" cy="3928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2280" marR="62865" indent="-285750" algn="just">
              <a:lnSpc>
                <a:spcPct val="100000"/>
              </a:lnSpc>
              <a:spcBef>
                <a:spcPts val="95"/>
              </a:spcBef>
              <a:buFont typeface="Wingdings" panose="05000000000000000000" pitchFamily="2" charset="2"/>
              <a:buChar char="v"/>
            </a:pPr>
            <a:r>
              <a:rPr lang="ru-RU" sz="1800" dirty="0">
                <a:latin typeface="Liberation Serif" panose="02020603050405020304" pitchFamily="18" charset="0"/>
              </a:rPr>
              <a:t>Если организовать работы в ограниченном и замкнутом пространстве с нарушениями, то  работодателю грозит штраф до 80 000 рублей на организацию и до </a:t>
            </a:r>
            <a:r>
              <a:rPr lang="ru-RU" sz="1800" dirty="0" smtClean="0">
                <a:latin typeface="Liberation Serif" panose="02020603050405020304" pitchFamily="18" charset="0"/>
              </a:rPr>
              <a:t>5 000 </a:t>
            </a:r>
            <a:r>
              <a:rPr lang="ru-RU" sz="1800" dirty="0">
                <a:latin typeface="Liberation Serif" panose="02020603050405020304" pitchFamily="18" charset="0"/>
              </a:rPr>
              <a:t>рублей на ответственное  должностное лицо или предпринимателя (ч. 1 ст. 5.27.1 КоАП).</a:t>
            </a:r>
          </a:p>
          <a:p>
            <a:pPr marL="462280" marR="62865" indent="-285750" algn="just">
              <a:lnSpc>
                <a:spcPct val="100000"/>
              </a:lnSpc>
              <a:spcBef>
                <a:spcPts val="95"/>
              </a:spcBef>
              <a:buFont typeface="Wingdings" panose="05000000000000000000" pitchFamily="2" charset="2"/>
              <a:buChar char="v"/>
            </a:pPr>
            <a:r>
              <a:rPr lang="ru-RU" sz="1800" dirty="0">
                <a:latin typeface="Liberation Serif" panose="02020603050405020304" pitchFamily="18" charset="0"/>
              </a:rPr>
              <a:t>Если допустить сотрудника к работе в ограниченном и замкнутом пространстве без обучения  или </a:t>
            </a:r>
            <a:r>
              <a:rPr lang="ru-RU" sz="1800" dirty="0" smtClean="0">
                <a:latin typeface="Liberation Serif" panose="02020603050405020304" pitchFamily="18" charset="0"/>
              </a:rPr>
              <a:t>медосмотра - </a:t>
            </a:r>
            <a:r>
              <a:rPr lang="ru-RU" sz="1800" dirty="0">
                <a:latin typeface="Liberation Serif" panose="02020603050405020304" pitchFamily="18" charset="0"/>
              </a:rPr>
              <a:t>штраф до 130 000 рублей на организацию и до </a:t>
            </a:r>
            <a:r>
              <a:rPr lang="ru-RU" sz="1800" dirty="0" smtClean="0">
                <a:latin typeface="Liberation Serif" panose="02020603050405020304" pitchFamily="18" charset="0"/>
              </a:rPr>
              <a:t>25 000 </a:t>
            </a:r>
            <a:r>
              <a:rPr lang="ru-RU" sz="1800" dirty="0">
                <a:latin typeface="Liberation Serif" panose="02020603050405020304" pitchFamily="18" charset="0"/>
              </a:rPr>
              <a:t>рублей на  ответственное должностное лицо или предпринимателя (ч. 3 ст. 5.27.1 КоАП).</a:t>
            </a:r>
          </a:p>
          <a:p>
            <a:pPr marL="462280" marR="62865" indent="-285750" algn="just">
              <a:lnSpc>
                <a:spcPct val="100000"/>
              </a:lnSpc>
              <a:spcBef>
                <a:spcPts val="95"/>
              </a:spcBef>
              <a:buFont typeface="Wingdings" panose="05000000000000000000" pitchFamily="2" charset="2"/>
              <a:buChar char="v"/>
            </a:pPr>
            <a:r>
              <a:rPr lang="ru-RU" sz="1800" dirty="0">
                <a:latin typeface="Liberation Serif" panose="02020603050405020304" pitchFamily="18" charset="0"/>
              </a:rPr>
              <a:t>Если не обеспечить работников, которые работают в ограниченном и замкнутом  пространстве, средствами индивидуальной </a:t>
            </a:r>
            <a:r>
              <a:rPr lang="ru-RU" sz="1800" dirty="0" smtClean="0">
                <a:latin typeface="Liberation Serif" panose="02020603050405020304" pitchFamily="18" charset="0"/>
              </a:rPr>
              <a:t>защиты - </a:t>
            </a:r>
            <a:r>
              <a:rPr lang="ru-RU" sz="1800" dirty="0">
                <a:latin typeface="Liberation Serif" panose="02020603050405020304" pitchFamily="18" charset="0"/>
              </a:rPr>
              <a:t>штраф </a:t>
            </a:r>
            <a:r>
              <a:rPr lang="ru-RU" sz="1800" dirty="0" smtClean="0">
                <a:latin typeface="Liberation Serif" panose="02020603050405020304" pitchFamily="18" charset="0"/>
              </a:rPr>
              <a:t>до 150 </a:t>
            </a:r>
            <a:r>
              <a:rPr lang="ru-RU" sz="1800" dirty="0">
                <a:latin typeface="Liberation Serif" panose="02020603050405020304" pitchFamily="18" charset="0"/>
              </a:rPr>
              <a:t>000 </a:t>
            </a:r>
            <a:r>
              <a:rPr lang="ru-RU" sz="1800" dirty="0" smtClean="0">
                <a:latin typeface="Liberation Serif" panose="02020603050405020304" pitchFamily="18" charset="0"/>
              </a:rPr>
              <a:t>рублей </a:t>
            </a:r>
            <a:r>
              <a:rPr lang="ru-RU" sz="1800" dirty="0">
                <a:latin typeface="Liberation Serif" panose="02020603050405020304" pitchFamily="18" charset="0"/>
              </a:rPr>
              <a:t>на организацию и до 30 000 рублей на ответственное должностное лицо или  предпринимателя (ч. 4 ст. 5.27.1 КоАП).</a:t>
            </a:r>
          </a:p>
          <a:p>
            <a:pPr marL="462280" marR="62865" indent="-285750" algn="just">
              <a:lnSpc>
                <a:spcPct val="100000"/>
              </a:lnSpc>
              <a:spcBef>
                <a:spcPts val="95"/>
              </a:spcBef>
              <a:buFont typeface="Wingdings" panose="05000000000000000000" pitchFamily="2" charset="2"/>
              <a:buChar char="v"/>
            </a:pPr>
            <a:r>
              <a:rPr lang="ru-RU" sz="1800" dirty="0">
                <a:latin typeface="Liberation Serif" panose="02020603050405020304" pitchFamily="18" charset="0"/>
              </a:rPr>
              <a:t>Если проверяющие повторно обнаружат нарушения, за которые работодателя уже  штрафовали, то риски </a:t>
            </a:r>
            <a:r>
              <a:rPr lang="ru-RU" sz="1800" dirty="0" smtClean="0">
                <a:latin typeface="Liberation Serif" panose="02020603050405020304" pitchFamily="18" charset="0"/>
              </a:rPr>
              <a:t>увеличиваются - штраф на юридическое лицо до </a:t>
            </a:r>
            <a:r>
              <a:rPr lang="ru-RU" sz="1800" dirty="0">
                <a:latin typeface="Liberation Serif" panose="02020603050405020304" pitchFamily="18" charset="0"/>
              </a:rPr>
              <a:t>200 000 рублей </a:t>
            </a:r>
            <a:r>
              <a:rPr lang="ru-RU" sz="1800" dirty="0" smtClean="0">
                <a:latin typeface="Liberation Serif" panose="02020603050405020304" pitchFamily="18" charset="0"/>
              </a:rPr>
              <a:t>или </a:t>
            </a:r>
            <a:r>
              <a:rPr lang="ru-RU" sz="1800" dirty="0">
                <a:latin typeface="Liberation Serif" panose="02020603050405020304" pitchFamily="18" charset="0"/>
              </a:rPr>
              <a:t>приостановление деятельности на срок до 90 </a:t>
            </a:r>
            <a:r>
              <a:rPr lang="ru-RU" sz="1800" dirty="0" smtClean="0">
                <a:latin typeface="Liberation Serif" panose="02020603050405020304" pitchFamily="18" charset="0"/>
              </a:rPr>
              <a:t>суток; штраф на должностное лицо до 40 000 </a:t>
            </a:r>
            <a:r>
              <a:rPr lang="ru-RU" sz="1800" dirty="0">
                <a:latin typeface="Liberation Serif" panose="02020603050405020304" pitchFamily="18" charset="0"/>
              </a:rPr>
              <a:t>рублей или дисквалификация на срок до трех </a:t>
            </a:r>
            <a:r>
              <a:rPr lang="ru-RU" sz="1800" dirty="0" smtClean="0">
                <a:latin typeface="Liberation Serif" panose="02020603050405020304" pitchFamily="18" charset="0"/>
              </a:rPr>
              <a:t>лет</a:t>
            </a:r>
            <a:r>
              <a:rPr lang="ru-RU" sz="1800" dirty="0">
                <a:latin typeface="Liberation Serif" panose="02020603050405020304" pitchFamily="18" charset="0"/>
              </a:rPr>
              <a:t>; </a:t>
            </a:r>
            <a:r>
              <a:rPr lang="ru-RU" sz="1800" dirty="0" smtClean="0">
                <a:latin typeface="Liberation Serif" panose="02020603050405020304" pitchFamily="18" charset="0"/>
              </a:rPr>
              <a:t>штраф предпринимателю до 40 </a:t>
            </a:r>
            <a:r>
              <a:rPr lang="ru-RU" sz="1800" dirty="0">
                <a:latin typeface="Liberation Serif" panose="02020603050405020304" pitchFamily="18" charset="0"/>
              </a:rPr>
              <a:t>000 </a:t>
            </a:r>
            <a:r>
              <a:rPr lang="ru-RU" sz="1800" dirty="0" smtClean="0">
                <a:latin typeface="Liberation Serif" panose="02020603050405020304" pitchFamily="18" charset="0"/>
              </a:rPr>
              <a:t>рублей </a:t>
            </a:r>
            <a:r>
              <a:rPr lang="ru-RU" sz="1800" dirty="0">
                <a:latin typeface="Liberation Serif" panose="02020603050405020304" pitchFamily="18" charset="0"/>
              </a:rPr>
              <a:t>или приостановление деятельности на срок до 90 суток (ч. 5 ст. 5.27.1 КоАП).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33533" y="4829106"/>
            <a:ext cx="2858466" cy="20288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391788" y="1959090"/>
            <a:ext cx="11543963" cy="2870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latin typeface="Liberation Serif" panose="02020603050405020304" pitchFamily="18" charset="0"/>
              </a:rPr>
              <a:t>         К </a:t>
            </a:r>
            <a:r>
              <a:rPr lang="ru-RU" sz="2000" b="1" i="1" dirty="0">
                <a:latin typeface="Liberation Serif" panose="02020603050405020304" pitchFamily="18" charset="0"/>
              </a:rPr>
              <a:t>работам в ограниченных и замкнутых пространствах </a:t>
            </a:r>
            <a:r>
              <a:rPr lang="ru-RU" sz="2000" b="1" i="1" dirty="0" smtClean="0">
                <a:latin typeface="Liberation Serif" panose="02020603050405020304" pitchFamily="18" charset="0"/>
              </a:rPr>
              <a:t>(далее - ОЗП</a:t>
            </a:r>
            <a:r>
              <a:rPr lang="ru-RU" sz="2000" b="1" i="1" dirty="0">
                <a:latin typeface="Liberation Serif" panose="02020603050405020304" pitchFamily="18" charset="0"/>
              </a:rPr>
              <a:t>)</a:t>
            </a:r>
            <a:r>
              <a:rPr lang="ru-RU" sz="2000" i="1" dirty="0">
                <a:latin typeface="Liberation Serif" panose="02020603050405020304" pitchFamily="18" charset="0"/>
              </a:rPr>
              <a:t> относятся работы, которые проводят сотрудники предприятий в пространственно-замкнутом (ограниченном) объекте, который не предназначен для постоянного пребывания в нем работников</a:t>
            </a:r>
            <a:r>
              <a:rPr lang="ru-RU" sz="2000" i="1" dirty="0" smtClean="0">
                <a:latin typeface="Liberation Serif" panose="02020603050405020304" pitchFamily="18" charset="0"/>
              </a:rPr>
              <a:t>. Входы и выходы из объекта затруднены, а параметры воздухообмена недостаточны для поддержания дыхания работников.</a:t>
            </a:r>
          </a:p>
          <a:p>
            <a:pPr algn="just"/>
            <a:endParaRPr lang="ru-RU" sz="1050" i="1" dirty="0" smtClean="0">
              <a:latin typeface="Liberation Serif" panose="02020603050405020304" pitchFamily="18" charset="0"/>
            </a:endParaRPr>
          </a:p>
          <a:p>
            <a:pPr algn="just"/>
            <a:r>
              <a:rPr lang="ru-RU" i="1" dirty="0" smtClean="0">
                <a:latin typeface="Liberation Serif" panose="02020603050405020304" pitchFamily="18" charset="0"/>
              </a:rPr>
              <a:t>Примерами </a:t>
            </a:r>
            <a:r>
              <a:rPr lang="ru-RU" i="1" dirty="0">
                <a:latin typeface="Liberation Serif" panose="02020603050405020304" pitchFamily="18" charset="0"/>
              </a:rPr>
              <a:t>таких объектов </a:t>
            </a:r>
            <a:r>
              <a:rPr lang="ru-RU" i="1" dirty="0" smtClean="0">
                <a:latin typeface="Liberation Serif" panose="02020603050405020304" pitchFamily="18" charset="0"/>
              </a:rPr>
              <a:t>являются: трубопроводы; резервуары; емкости и кессон-баки; цистерны и автоцистерны</a:t>
            </a:r>
            <a:r>
              <a:rPr lang="ru-RU" i="1" dirty="0">
                <a:latin typeface="Liberation Serif" panose="02020603050405020304" pitchFamily="18" charset="0"/>
              </a:rPr>
              <a:t>;</a:t>
            </a:r>
            <a:r>
              <a:rPr lang="ru-RU" i="1" dirty="0" smtClean="0">
                <a:latin typeface="Liberation Serif" panose="02020603050405020304" pitchFamily="18" charset="0"/>
              </a:rPr>
              <a:t> бетономешалки и </a:t>
            </a:r>
            <a:r>
              <a:rPr lang="ru-RU" i="1" dirty="0">
                <a:latin typeface="Liberation Serif" panose="02020603050405020304" pitchFamily="18" charset="0"/>
              </a:rPr>
              <a:t>грузовые </a:t>
            </a:r>
            <a:r>
              <a:rPr lang="ru-RU" i="1" dirty="0" smtClean="0">
                <a:latin typeface="Liberation Serif" panose="02020603050405020304" pitchFamily="18" charset="0"/>
              </a:rPr>
              <a:t>контейнеры; сепараторы; реакторы; </a:t>
            </a:r>
            <a:r>
              <a:rPr lang="ru-RU" i="1" dirty="0">
                <a:latin typeface="Liberation Serif" panose="02020603050405020304" pitchFamily="18" charset="0"/>
              </a:rPr>
              <a:t>охлаждающие камеры с естественной и искусственной </a:t>
            </a:r>
            <a:r>
              <a:rPr lang="ru-RU" i="1" dirty="0" smtClean="0">
                <a:latin typeface="Liberation Serif" panose="02020603050405020304" pitchFamily="18" charset="0"/>
              </a:rPr>
              <a:t>тягой; барабаны; силосные ямы; колонны и тоннели; </a:t>
            </a:r>
            <a:r>
              <a:rPr lang="ru-RU" i="1" dirty="0">
                <a:latin typeface="Liberation Serif" panose="02020603050405020304" pitchFamily="18" charset="0"/>
              </a:rPr>
              <a:t>колодцы (в том числе смотровые), водостоки, коллекторы сточных </a:t>
            </a:r>
            <a:r>
              <a:rPr lang="ru-RU" i="1" dirty="0" smtClean="0">
                <a:latin typeface="Liberation Serif" panose="02020603050405020304" pitchFamily="18" charset="0"/>
              </a:rPr>
              <a:t>вод и отстойники; амбары; </a:t>
            </a:r>
            <a:r>
              <a:rPr lang="ru-RU" i="1" dirty="0">
                <a:latin typeface="Liberation Serif" panose="02020603050405020304" pitchFamily="18" charset="0"/>
              </a:rPr>
              <a:t>дымовые </a:t>
            </a:r>
            <a:r>
              <a:rPr lang="ru-RU" i="1" dirty="0" smtClean="0">
                <a:latin typeface="Liberation Serif" panose="02020603050405020304" pitchFamily="18" charset="0"/>
              </a:rPr>
              <a:t>каналы; </a:t>
            </a:r>
            <a:r>
              <a:rPr lang="ru-RU" i="1" dirty="0">
                <a:latin typeface="Liberation Serif" panose="02020603050405020304" pitchFamily="18" charset="0"/>
              </a:rPr>
              <a:t>факельные </a:t>
            </a:r>
            <a:r>
              <a:rPr lang="ru-RU" i="1" dirty="0" smtClean="0">
                <a:latin typeface="Liberation Serif" panose="02020603050405020304" pitchFamily="18" charset="0"/>
              </a:rPr>
              <a:t>трубы и печи; </a:t>
            </a:r>
            <a:r>
              <a:rPr lang="ru-RU" i="1" dirty="0">
                <a:latin typeface="Liberation Serif" panose="02020603050405020304" pitchFamily="18" charset="0"/>
              </a:rPr>
              <a:t>отсеки и резервуары судов </a:t>
            </a:r>
            <a:r>
              <a:rPr lang="ru-RU" i="1" dirty="0" smtClean="0">
                <a:latin typeface="Liberation Serif" panose="02020603050405020304" pitchFamily="18" charset="0"/>
              </a:rPr>
              <a:t>и т.д.</a:t>
            </a:r>
            <a:endParaRPr lang="ru-RU" i="1" dirty="0">
              <a:latin typeface="Liberation Serif" panose="02020603050405020304" pitchFamily="18" charset="0"/>
            </a:endParaRPr>
          </a:p>
        </p:txBody>
      </p:sp>
      <p:sp>
        <p:nvSpPr>
          <p:cNvPr id="41" name="Заголовок 40"/>
          <p:cNvSpPr>
            <a:spLocks noGrp="1"/>
          </p:cNvSpPr>
          <p:nvPr>
            <p:ph type="title"/>
          </p:nvPr>
        </p:nvSpPr>
        <p:spPr>
          <a:xfrm>
            <a:off x="2514600" y="381000"/>
            <a:ext cx="9168281" cy="861774"/>
          </a:xfrm>
        </p:spPr>
        <p:txBody>
          <a:bodyPr/>
          <a:lstStyle/>
          <a:p>
            <a:pPr algn="ctr"/>
            <a:r>
              <a:rPr lang="ru-RU" dirty="0" smtClean="0">
                <a:latin typeface="Liberation Serif" panose="02020603050405020304" pitchFamily="18" charset="0"/>
              </a:rPr>
              <a:t>РАБОТЫ В ОГРАНИЧЕННЫХ </a:t>
            </a:r>
            <a:br>
              <a:rPr lang="ru-RU" dirty="0" smtClean="0">
                <a:latin typeface="Liberation Serif" panose="02020603050405020304" pitchFamily="18" charset="0"/>
              </a:rPr>
            </a:br>
            <a:r>
              <a:rPr lang="ru-RU" dirty="0" smtClean="0">
                <a:latin typeface="Liberation Serif" panose="02020603050405020304" pitchFamily="18" charset="0"/>
              </a:rPr>
              <a:t>И ЗАМКНУТЫХ ПРОСТРАНСТВАХ</a:t>
            </a:r>
            <a:endParaRPr lang="ru-RU" dirty="0">
              <a:latin typeface="Liberation Serif" panose="02020603050405020304" pitchFamily="18" charset="0"/>
            </a:endParaRPr>
          </a:p>
        </p:txBody>
      </p:sp>
      <p:pic>
        <p:nvPicPr>
          <p:cNvPr id="43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0" y="2024"/>
            <a:ext cx="2575290" cy="1828800"/>
          </a:xfrm>
          <a:prstGeom prst="rect">
            <a:avLst/>
          </a:prstGeom>
        </p:spPr>
      </p:pic>
      <p:pic>
        <p:nvPicPr>
          <p:cNvPr id="5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33533" y="4829106"/>
            <a:ext cx="2858466" cy="20288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22792" y="4484878"/>
            <a:ext cx="964565" cy="1618615"/>
            <a:chOff x="6322792" y="4484878"/>
            <a:chExt cx="964565" cy="1618615"/>
          </a:xfrm>
        </p:grpSpPr>
        <p:sp>
          <p:nvSpPr>
            <p:cNvPr id="3" name="object 3"/>
            <p:cNvSpPr/>
            <p:nvPr/>
          </p:nvSpPr>
          <p:spPr>
            <a:xfrm>
              <a:off x="6322792" y="4484878"/>
              <a:ext cx="958850" cy="1612900"/>
            </a:xfrm>
            <a:custGeom>
              <a:avLst/>
              <a:gdLst/>
              <a:ahLst/>
              <a:cxnLst/>
              <a:rect l="l" t="t" r="r" b="b"/>
              <a:pathLst>
                <a:path w="958850" h="1612900">
                  <a:moveTo>
                    <a:pt x="17301" y="0"/>
                  </a:moveTo>
                  <a:lnTo>
                    <a:pt x="27390" y="23352"/>
                  </a:lnTo>
                  <a:lnTo>
                    <a:pt x="53039" y="64168"/>
                  </a:lnTo>
                  <a:lnTo>
                    <a:pt x="87321" y="115326"/>
                  </a:lnTo>
                  <a:lnTo>
                    <a:pt x="123309" y="169703"/>
                  </a:lnTo>
                  <a:lnTo>
                    <a:pt x="154076" y="220176"/>
                  </a:lnTo>
                  <a:lnTo>
                    <a:pt x="172696" y="259624"/>
                  </a:lnTo>
                  <a:lnTo>
                    <a:pt x="172241" y="280924"/>
                  </a:lnTo>
                  <a:lnTo>
                    <a:pt x="157430" y="280096"/>
                  </a:lnTo>
                  <a:lnTo>
                    <a:pt x="134237" y="220434"/>
                  </a:lnTo>
                  <a:lnTo>
                    <a:pt x="103280" y="177673"/>
                  </a:lnTo>
                  <a:lnTo>
                    <a:pt x="56661" y="151098"/>
                  </a:lnTo>
                  <a:lnTo>
                    <a:pt x="18651" y="149764"/>
                  </a:lnTo>
                  <a:lnTo>
                    <a:pt x="0" y="162385"/>
                  </a:lnTo>
                  <a:lnTo>
                    <a:pt x="11459" y="177673"/>
                  </a:lnTo>
                  <a:lnTo>
                    <a:pt x="35397" y="207900"/>
                  </a:lnTo>
                  <a:lnTo>
                    <a:pt x="56655" y="260143"/>
                  </a:lnTo>
                  <a:lnTo>
                    <a:pt x="76842" y="315600"/>
                  </a:lnTo>
                  <a:lnTo>
                    <a:pt x="97565" y="355473"/>
                  </a:lnTo>
                  <a:lnTo>
                    <a:pt x="133883" y="392108"/>
                  </a:lnTo>
                  <a:lnTo>
                    <a:pt x="185799" y="433578"/>
                  </a:lnTo>
                  <a:lnTo>
                    <a:pt x="232332" y="467522"/>
                  </a:lnTo>
                  <a:lnTo>
                    <a:pt x="252505" y="481584"/>
                  </a:lnTo>
                  <a:lnTo>
                    <a:pt x="460710" y="1071848"/>
                  </a:lnTo>
                  <a:lnTo>
                    <a:pt x="562385" y="1358887"/>
                  </a:lnTo>
                  <a:lnTo>
                    <a:pt x="584143" y="1411026"/>
                  </a:lnTo>
                  <a:lnTo>
                    <a:pt x="607505" y="1457032"/>
                  </a:lnTo>
                  <a:lnTo>
                    <a:pt x="632171" y="1496963"/>
                  </a:lnTo>
                  <a:lnTo>
                    <a:pt x="657840" y="1530880"/>
                  </a:lnTo>
                  <a:lnTo>
                    <a:pt x="684210" y="1558843"/>
                  </a:lnTo>
                  <a:lnTo>
                    <a:pt x="737849" y="1597149"/>
                  </a:lnTo>
                  <a:lnTo>
                    <a:pt x="790680" y="1612362"/>
                  </a:lnTo>
                  <a:lnTo>
                    <a:pt x="816039" y="1611459"/>
                  </a:lnTo>
                  <a:lnTo>
                    <a:pt x="863139" y="1592936"/>
                  </a:lnTo>
                  <a:lnTo>
                    <a:pt x="903406" y="1552523"/>
                  </a:lnTo>
                  <a:lnTo>
                    <a:pt x="934432" y="1490703"/>
                  </a:lnTo>
                  <a:lnTo>
                    <a:pt x="945726" y="1451916"/>
                  </a:lnTo>
                  <a:lnTo>
                    <a:pt x="953806" y="1407957"/>
                  </a:lnTo>
                  <a:lnTo>
                    <a:pt x="958371" y="1358887"/>
                  </a:lnTo>
                  <a:lnTo>
                    <a:pt x="884953" y="1068951"/>
                  </a:lnTo>
                  <a:lnTo>
                    <a:pt x="706594" y="755378"/>
                  </a:lnTo>
                  <a:lnTo>
                    <a:pt x="524996" y="504167"/>
                  </a:lnTo>
                  <a:lnTo>
                    <a:pt x="441862" y="401320"/>
                  </a:lnTo>
                  <a:lnTo>
                    <a:pt x="415801" y="361110"/>
                  </a:lnTo>
                  <a:lnTo>
                    <a:pt x="396730" y="320341"/>
                  </a:lnTo>
                  <a:lnTo>
                    <a:pt x="383016" y="282787"/>
                  </a:lnTo>
                  <a:lnTo>
                    <a:pt x="373028" y="252222"/>
                  </a:lnTo>
                  <a:lnTo>
                    <a:pt x="354413" y="220229"/>
                  </a:lnTo>
                  <a:lnTo>
                    <a:pt x="327165" y="181260"/>
                  </a:lnTo>
                  <a:lnTo>
                    <a:pt x="295608" y="143386"/>
                  </a:lnTo>
                  <a:lnTo>
                    <a:pt x="264062" y="114681"/>
                  </a:lnTo>
                  <a:lnTo>
                    <a:pt x="228246" y="96569"/>
                  </a:lnTo>
                  <a:lnTo>
                    <a:pt x="188704" y="90281"/>
                  </a:lnTo>
                  <a:lnTo>
                    <a:pt x="156710" y="90445"/>
                  </a:lnTo>
                  <a:lnTo>
                    <a:pt x="143539" y="91694"/>
                  </a:lnTo>
                  <a:lnTo>
                    <a:pt x="124618" y="73330"/>
                  </a:lnTo>
                  <a:lnTo>
                    <a:pt x="82563" y="35083"/>
                  </a:lnTo>
                  <a:lnTo>
                    <a:pt x="39437" y="2218"/>
                  </a:lnTo>
                  <a:lnTo>
                    <a:pt x="17301" y="0"/>
                  </a:lnTo>
                  <a:close/>
                </a:path>
              </a:pathLst>
            </a:custGeom>
            <a:solidFill>
              <a:srgbClr val="F8F3F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6539484" y="4856988"/>
              <a:ext cx="747395" cy="1246505"/>
            </a:xfrm>
            <a:custGeom>
              <a:avLst/>
              <a:gdLst/>
              <a:ahLst/>
              <a:cxnLst/>
              <a:rect l="l" t="t" r="r" b="b"/>
              <a:pathLst>
                <a:path w="747395" h="1246504">
                  <a:moveTo>
                    <a:pt x="206883" y="0"/>
                  </a:moveTo>
                  <a:lnTo>
                    <a:pt x="0" y="126111"/>
                  </a:lnTo>
                  <a:lnTo>
                    <a:pt x="60162" y="289339"/>
                  </a:lnTo>
                  <a:lnTo>
                    <a:pt x="205454" y="653602"/>
                  </a:lnTo>
                  <a:lnTo>
                    <a:pt x="383083" y="1030766"/>
                  </a:lnTo>
                  <a:lnTo>
                    <a:pt x="540258" y="1232700"/>
                  </a:lnTo>
                  <a:lnTo>
                    <a:pt x="588083" y="1245896"/>
                  </a:lnTo>
                  <a:lnTo>
                    <a:pt x="628500" y="1245402"/>
                  </a:lnTo>
                  <a:lnTo>
                    <a:pt x="689177" y="1210495"/>
                  </a:lnTo>
                  <a:lnTo>
                    <a:pt x="726420" y="1142288"/>
                  </a:lnTo>
                  <a:lnTo>
                    <a:pt x="737546" y="1100170"/>
                  </a:lnTo>
                  <a:lnTo>
                    <a:pt x="744364" y="1055093"/>
                  </a:lnTo>
                  <a:lnTo>
                    <a:pt x="747390" y="1008846"/>
                  </a:lnTo>
                  <a:lnTo>
                    <a:pt x="747141" y="963218"/>
                  </a:lnTo>
                  <a:lnTo>
                    <a:pt x="741824" y="911762"/>
                  </a:lnTo>
                  <a:lnTo>
                    <a:pt x="728863" y="848350"/>
                  </a:lnTo>
                  <a:lnTo>
                    <a:pt x="708164" y="774817"/>
                  </a:lnTo>
                  <a:lnTo>
                    <a:pt x="694885" y="734826"/>
                  </a:lnTo>
                  <a:lnTo>
                    <a:pt x="679637" y="692993"/>
                  </a:lnTo>
                  <a:lnTo>
                    <a:pt x="662408" y="649544"/>
                  </a:lnTo>
                  <a:lnTo>
                    <a:pt x="643189" y="604711"/>
                  </a:lnTo>
                  <a:lnTo>
                    <a:pt x="621966" y="558720"/>
                  </a:lnTo>
                  <a:lnTo>
                    <a:pt x="598728" y="511803"/>
                  </a:lnTo>
                  <a:lnTo>
                    <a:pt x="573465" y="464187"/>
                  </a:lnTo>
                  <a:lnTo>
                    <a:pt x="546164" y="416101"/>
                  </a:lnTo>
                  <a:lnTo>
                    <a:pt x="516815" y="367776"/>
                  </a:lnTo>
                  <a:lnTo>
                    <a:pt x="485405" y="319438"/>
                  </a:lnTo>
                  <a:lnTo>
                    <a:pt x="451923" y="271319"/>
                  </a:lnTo>
                  <a:lnTo>
                    <a:pt x="416358" y="223646"/>
                  </a:lnTo>
                  <a:lnTo>
                    <a:pt x="378698" y="176649"/>
                  </a:lnTo>
                  <a:lnTo>
                    <a:pt x="338932" y="130557"/>
                  </a:lnTo>
                  <a:lnTo>
                    <a:pt x="297049" y="85599"/>
                  </a:lnTo>
                  <a:lnTo>
                    <a:pt x="253036" y="42003"/>
                  </a:lnTo>
                  <a:lnTo>
                    <a:pt x="206883" y="0"/>
                  </a:lnTo>
                  <a:close/>
                </a:path>
              </a:pathLst>
            </a:custGeom>
            <a:solidFill>
              <a:srgbClr val="E4E0E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4812024" y="3773423"/>
            <a:ext cx="2477135" cy="2659380"/>
            <a:chOff x="4812024" y="3773423"/>
            <a:chExt cx="2477135" cy="265938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12791" y="6175247"/>
              <a:ext cx="2450591" cy="25755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812017" y="4837747"/>
              <a:ext cx="1951989" cy="1595120"/>
            </a:xfrm>
            <a:custGeom>
              <a:avLst/>
              <a:gdLst/>
              <a:ahLst/>
              <a:cxnLst/>
              <a:rect l="l" t="t" r="r" b="b"/>
              <a:pathLst>
                <a:path w="1951990" h="1595120">
                  <a:moveTo>
                    <a:pt x="1951494" y="1595056"/>
                  </a:moveTo>
                  <a:lnTo>
                    <a:pt x="1950593" y="1583423"/>
                  </a:lnTo>
                  <a:lnTo>
                    <a:pt x="1948637" y="1566418"/>
                  </a:lnTo>
                  <a:lnTo>
                    <a:pt x="1946668" y="1545107"/>
                  </a:lnTo>
                  <a:lnTo>
                    <a:pt x="1945779" y="1520571"/>
                  </a:lnTo>
                  <a:lnTo>
                    <a:pt x="1942376" y="1482255"/>
                  </a:lnTo>
                  <a:lnTo>
                    <a:pt x="1940039" y="1437487"/>
                  </a:lnTo>
                  <a:lnTo>
                    <a:pt x="1937677" y="1388427"/>
                  </a:lnTo>
                  <a:lnTo>
                    <a:pt x="1934222" y="1337208"/>
                  </a:lnTo>
                  <a:lnTo>
                    <a:pt x="1930793" y="1291831"/>
                  </a:lnTo>
                  <a:lnTo>
                    <a:pt x="1927364" y="1245069"/>
                  </a:lnTo>
                  <a:lnTo>
                    <a:pt x="1923935" y="1196936"/>
                  </a:lnTo>
                  <a:lnTo>
                    <a:pt x="1920506" y="1147432"/>
                  </a:lnTo>
                  <a:lnTo>
                    <a:pt x="1917077" y="1096543"/>
                  </a:lnTo>
                  <a:lnTo>
                    <a:pt x="1910791" y="1048461"/>
                  </a:lnTo>
                  <a:lnTo>
                    <a:pt x="1905635" y="1000645"/>
                  </a:lnTo>
                  <a:lnTo>
                    <a:pt x="1901317" y="953389"/>
                  </a:lnTo>
                  <a:lnTo>
                    <a:pt x="1897557" y="906957"/>
                  </a:lnTo>
                  <a:lnTo>
                    <a:pt x="1894090" y="861618"/>
                  </a:lnTo>
                  <a:lnTo>
                    <a:pt x="1890052" y="801204"/>
                  </a:lnTo>
                  <a:lnTo>
                    <a:pt x="1885175" y="744093"/>
                  </a:lnTo>
                  <a:lnTo>
                    <a:pt x="1880006" y="690816"/>
                  </a:lnTo>
                  <a:lnTo>
                    <a:pt x="1875129" y="641934"/>
                  </a:lnTo>
                  <a:lnTo>
                    <a:pt x="1871103" y="597979"/>
                  </a:lnTo>
                  <a:lnTo>
                    <a:pt x="1861197" y="533095"/>
                  </a:lnTo>
                  <a:lnTo>
                    <a:pt x="1844738" y="472960"/>
                  </a:lnTo>
                  <a:lnTo>
                    <a:pt x="1822805" y="417791"/>
                  </a:lnTo>
                  <a:lnTo>
                    <a:pt x="1796516" y="367792"/>
                  </a:lnTo>
                  <a:lnTo>
                    <a:pt x="1766989" y="323151"/>
                  </a:lnTo>
                  <a:lnTo>
                    <a:pt x="1735353" y="284099"/>
                  </a:lnTo>
                  <a:lnTo>
                    <a:pt x="1702689" y="250837"/>
                  </a:lnTo>
                  <a:lnTo>
                    <a:pt x="1670138" y="223558"/>
                  </a:lnTo>
                  <a:lnTo>
                    <a:pt x="1609775" y="187820"/>
                  </a:lnTo>
                  <a:lnTo>
                    <a:pt x="1584210" y="179768"/>
                  </a:lnTo>
                  <a:lnTo>
                    <a:pt x="1572653" y="174053"/>
                  </a:lnTo>
                  <a:lnTo>
                    <a:pt x="1561223" y="174053"/>
                  </a:lnTo>
                  <a:lnTo>
                    <a:pt x="1506397" y="171983"/>
                  </a:lnTo>
                  <a:lnTo>
                    <a:pt x="1458607" y="161848"/>
                  </a:lnTo>
                  <a:lnTo>
                    <a:pt x="1424813" y="150647"/>
                  </a:lnTo>
                  <a:lnTo>
                    <a:pt x="1411998" y="145351"/>
                  </a:lnTo>
                  <a:lnTo>
                    <a:pt x="1411897" y="140982"/>
                  </a:lnTo>
                  <a:lnTo>
                    <a:pt x="1411274" y="127482"/>
                  </a:lnTo>
                  <a:lnTo>
                    <a:pt x="1409585" y="104317"/>
                  </a:lnTo>
                  <a:lnTo>
                    <a:pt x="1406283" y="70929"/>
                  </a:lnTo>
                  <a:lnTo>
                    <a:pt x="1406283" y="65087"/>
                  </a:lnTo>
                  <a:lnTo>
                    <a:pt x="1400568" y="65087"/>
                  </a:lnTo>
                  <a:lnTo>
                    <a:pt x="1378724" y="54648"/>
                  </a:lnTo>
                  <a:lnTo>
                    <a:pt x="1333779" y="41503"/>
                  </a:lnTo>
                  <a:lnTo>
                    <a:pt x="1270558" y="27266"/>
                  </a:lnTo>
                  <a:lnTo>
                    <a:pt x="1193939" y="13525"/>
                  </a:lnTo>
                  <a:lnTo>
                    <a:pt x="1182382" y="13525"/>
                  </a:lnTo>
                  <a:lnTo>
                    <a:pt x="1135710" y="7404"/>
                  </a:lnTo>
                  <a:lnTo>
                    <a:pt x="1085735" y="2921"/>
                  </a:lnTo>
                  <a:lnTo>
                    <a:pt x="1033259" y="368"/>
                  </a:lnTo>
                  <a:lnTo>
                    <a:pt x="979144" y="0"/>
                  </a:lnTo>
                  <a:lnTo>
                    <a:pt x="924191" y="2095"/>
                  </a:lnTo>
                  <a:lnTo>
                    <a:pt x="866559" y="18834"/>
                  </a:lnTo>
                  <a:lnTo>
                    <a:pt x="829449" y="50088"/>
                  </a:lnTo>
                  <a:lnTo>
                    <a:pt x="809561" y="80276"/>
                  </a:lnTo>
                  <a:lnTo>
                    <a:pt x="803668" y="93789"/>
                  </a:lnTo>
                  <a:lnTo>
                    <a:pt x="761593" y="102565"/>
                  </a:lnTo>
                  <a:lnTo>
                    <a:pt x="665187" y="125310"/>
                  </a:lnTo>
                  <a:lnTo>
                    <a:pt x="559079" y="156641"/>
                  </a:lnTo>
                  <a:lnTo>
                    <a:pt x="505269" y="182791"/>
                  </a:lnTo>
                  <a:lnTo>
                    <a:pt x="505269" y="976807"/>
                  </a:lnTo>
                  <a:lnTo>
                    <a:pt x="385330" y="976807"/>
                  </a:lnTo>
                  <a:lnTo>
                    <a:pt x="394296" y="967676"/>
                  </a:lnTo>
                  <a:lnTo>
                    <a:pt x="418350" y="942416"/>
                  </a:lnTo>
                  <a:lnTo>
                    <a:pt x="453148" y="904265"/>
                  </a:lnTo>
                  <a:lnTo>
                    <a:pt x="493826" y="857123"/>
                  </a:lnTo>
                  <a:lnTo>
                    <a:pt x="497878" y="885977"/>
                  </a:lnTo>
                  <a:lnTo>
                    <a:pt x="501573" y="916051"/>
                  </a:lnTo>
                  <a:lnTo>
                    <a:pt x="504215" y="946137"/>
                  </a:lnTo>
                  <a:lnTo>
                    <a:pt x="505218" y="976210"/>
                  </a:lnTo>
                  <a:lnTo>
                    <a:pt x="505269" y="976807"/>
                  </a:lnTo>
                  <a:lnTo>
                    <a:pt x="505269" y="182791"/>
                  </a:lnTo>
                  <a:lnTo>
                    <a:pt x="487946" y="191198"/>
                  </a:lnTo>
                  <a:lnTo>
                    <a:pt x="486930" y="192455"/>
                  </a:lnTo>
                  <a:lnTo>
                    <a:pt x="465810" y="202882"/>
                  </a:lnTo>
                  <a:lnTo>
                    <a:pt x="414769" y="238861"/>
                  </a:lnTo>
                  <a:lnTo>
                    <a:pt x="357911" y="296456"/>
                  </a:lnTo>
                  <a:lnTo>
                    <a:pt x="327774" y="334772"/>
                  </a:lnTo>
                  <a:lnTo>
                    <a:pt x="296722" y="380199"/>
                  </a:lnTo>
                  <a:lnTo>
                    <a:pt x="264960" y="433311"/>
                  </a:lnTo>
                  <a:lnTo>
                    <a:pt x="232651" y="494652"/>
                  </a:lnTo>
                  <a:lnTo>
                    <a:pt x="199986" y="564807"/>
                  </a:lnTo>
                  <a:lnTo>
                    <a:pt x="167144" y="644334"/>
                  </a:lnTo>
                  <a:lnTo>
                    <a:pt x="133489" y="730783"/>
                  </a:lnTo>
                  <a:lnTo>
                    <a:pt x="103619" y="809752"/>
                  </a:lnTo>
                  <a:lnTo>
                    <a:pt x="77508" y="881557"/>
                  </a:lnTo>
                  <a:lnTo>
                    <a:pt x="55168" y="946531"/>
                  </a:lnTo>
                  <a:lnTo>
                    <a:pt x="36601" y="1005001"/>
                  </a:lnTo>
                  <a:lnTo>
                    <a:pt x="21793" y="1057262"/>
                  </a:lnTo>
                  <a:lnTo>
                    <a:pt x="10769" y="1103642"/>
                  </a:lnTo>
                  <a:lnTo>
                    <a:pt x="3492" y="1144473"/>
                  </a:lnTo>
                  <a:lnTo>
                    <a:pt x="0" y="1180058"/>
                  </a:lnTo>
                  <a:lnTo>
                    <a:pt x="266" y="1210729"/>
                  </a:lnTo>
                  <a:lnTo>
                    <a:pt x="12115" y="1258582"/>
                  </a:lnTo>
                  <a:lnTo>
                    <a:pt x="39039" y="1290574"/>
                  </a:lnTo>
                  <a:lnTo>
                    <a:pt x="81038" y="1309268"/>
                  </a:lnTo>
                  <a:lnTo>
                    <a:pt x="135432" y="1315288"/>
                  </a:lnTo>
                  <a:lnTo>
                    <a:pt x="176098" y="1317129"/>
                  </a:lnTo>
                  <a:lnTo>
                    <a:pt x="224409" y="1318272"/>
                  </a:lnTo>
                  <a:lnTo>
                    <a:pt x="279400" y="1318755"/>
                  </a:lnTo>
                  <a:lnTo>
                    <a:pt x="405371" y="1317917"/>
                  </a:lnTo>
                  <a:lnTo>
                    <a:pt x="545350" y="1315034"/>
                  </a:lnTo>
                  <a:lnTo>
                    <a:pt x="545350" y="1337208"/>
                  </a:lnTo>
                  <a:lnTo>
                    <a:pt x="554913" y="1409141"/>
                  </a:lnTo>
                  <a:lnTo>
                    <a:pt x="562851" y="1472539"/>
                  </a:lnTo>
                  <a:lnTo>
                    <a:pt x="568883" y="1525752"/>
                  </a:lnTo>
                  <a:lnTo>
                    <a:pt x="572706" y="1567141"/>
                  </a:lnTo>
                  <a:lnTo>
                    <a:pt x="574052" y="1595056"/>
                  </a:lnTo>
                  <a:lnTo>
                    <a:pt x="1951494" y="1595056"/>
                  </a:lnTo>
                  <a:close/>
                </a:path>
              </a:pathLst>
            </a:custGeom>
            <a:solidFill>
              <a:srgbClr val="E4E0E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8319" y="5647245"/>
              <a:ext cx="314900" cy="71088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53116" y="5302923"/>
              <a:ext cx="506130" cy="49445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049471" y="5013380"/>
              <a:ext cx="1240155" cy="1062355"/>
            </a:xfrm>
            <a:custGeom>
              <a:avLst/>
              <a:gdLst/>
              <a:ahLst/>
              <a:cxnLst/>
              <a:rect l="l" t="t" r="r" b="b"/>
              <a:pathLst>
                <a:path w="1240154" h="1062354">
                  <a:moveTo>
                    <a:pt x="300171" y="0"/>
                  </a:moveTo>
                  <a:lnTo>
                    <a:pt x="259033" y="4428"/>
                  </a:lnTo>
                  <a:lnTo>
                    <a:pt x="218853" y="13878"/>
                  </a:lnTo>
                  <a:lnTo>
                    <a:pt x="180163" y="28239"/>
                  </a:lnTo>
                  <a:lnTo>
                    <a:pt x="143495" y="47399"/>
                  </a:lnTo>
                  <a:lnTo>
                    <a:pt x="109378" y="71246"/>
                  </a:lnTo>
                  <a:lnTo>
                    <a:pt x="78346" y="99669"/>
                  </a:lnTo>
                  <a:lnTo>
                    <a:pt x="50928" y="132555"/>
                  </a:lnTo>
                  <a:lnTo>
                    <a:pt x="27657" y="169793"/>
                  </a:lnTo>
                  <a:lnTo>
                    <a:pt x="9063" y="211272"/>
                  </a:lnTo>
                  <a:lnTo>
                    <a:pt x="3348" y="211272"/>
                  </a:lnTo>
                  <a:lnTo>
                    <a:pt x="0" y="249962"/>
                  </a:lnTo>
                  <a:lnTo>
                    <a:pt x="1281" y="288099"/>
                  </a:lnTo>
                  <a:lnTo>
                    <a:pt x="6959" y="325663"/>
                  </a:lnTo>
                  <a:lnTo>
                    <a:pt x="16802" y="362635"/>
                  </a:lnTo>
                  <a:lnTo>
                    <a:pt x="30578" y="398996"/>
                  </a:lnTo>
                  <a:lnTo>
                    <a:pt x="48054" y="434726"/>
                  </a:lnTo>
                  <a:lnTo>
                    <a:pt x="68998" y="469808"/>
                  </a:lnTo>
                  <a:lnTo>
                    <a:pt x="93179" y="504221"/>
                  </a:lnTo>
                  <a:lnTo>
                    <a:pt x="120364" y="537946"/>
                  </a:lnTo>
                  <a:lnTo>
                    <a:pt x="150320" y="570965"/>
                  </a:lnTo>
                  <a:lnTo>
                    <a:pt x="182815" y="603259"/>
                  </a:lnTo>
                  <a:lnTo>
                    <a:pt x="217618" y="634807"/>
                  </a:lnTo>
                  <a:lnTo>
                    <a:pt x="254496" y="665592"/>
                  </a:lnTo>
                  <a:lnTo>
                    <a:pt x="293217" y="695593"/>
                  </a:lnTo>
                  <a:lnTo>
                    <a:pt x="333548" y="724793"/>
                  </a:lnTo>
                  <a:lnTo>
                    <a:pt x="375257" y="753171"/>
                  </a:lnTo>
                  <a:lnTo>
                    <a:pt x="418113" y="780709"/>
                  </a:lnTo>
                  <a:lnTo>
                    <a:pt x="461883" y="807388"/>
                  </a:lnTo>
                  <a:lnTo>
                    <a:pt x="506334" y="833188"/>
                  </a:lnTo>
                  <a:lnTo>
                    <a:pt x="551235" y="858091"/>
                  </a:lnTo>
                  <a:lnTo>
                    <a:pt x="596353" y="882077"/>
                  </a:lnTo>
                  <a:lnTo>
                    <a:pt x="641457" y="905127"/>
                  </a:lnTo>
                  <a:lnTo>
                    <a:pt x="686313" y="927223"/>
                  </a:lnTo>
                  <a:lnTo>
                    <a:pt x="730690" y="948344"/>
                  </a:lnTo>
                  <a:lnTo>
                    <a:pt x="774355" y="968472"/>
                  </a:lnTo>
                  <a:lnTo>
                    <a:pt x="817077" y="987588"/>
                  </a:lnTo>
                  <a:lnTo>
                    <a:pt x="858623" y="1005673"/>
                  </a:lnTo>
                  <a:lnTo>
                    <a:pt x="898760" y="1022707"/>
                  </a:lnTo>
                  <a:lnTo>
                    <a:pt x="973882" y="1053548"/>
                  </a:lnTo>
                  <a:lnTo>
                    <a:pt x="1023924" y="1062265"/>
                  </a:lnTo>
                  <a:lnTo>
                    <a:pt x="1052660" y="1060408"/>
                  </a:lnTo>
                  <a:lnTo>
                    <a:pt x="1112474" y="1044725"/>
                  </a:lnTo>
                  <a:lnTo>
                    <a:pt x="1168625" y="1013700"/>
                  </a:lnTo>
                  <a:lnTo>
                    <a:pt x="1212970" y="968070"/>
                  </a:lnTo>
                  <a:lnTo>
                    <a:pt x="1237367" y="908575"/>
                  </a:lnTo>
                  <a:lnTo>
                    <a:pt x="1239540" y="873858"/>
                  </a:lnTo>
                  <a:lnTo>
                    <a:pt x="1233673" y="835952"/>
                  </a:lnTo>
                  <a:lnTo>
                    <a:pt x="1218747" y="794948"/>
                  </a:lnTo>
                  <a:lnTo>
                    <a:pt x="1193746" y="750940"/>
                  </a:lnTo>
                  <a:lnTo>
                    <a:pt x="1157651" y="704019"/>
                  </a:lnTo>
                  <a:lnTo>
                    <a:pt x="1131756" y="672704"/>
                  </a:lnTo>
                  <a:lnTo>
                    <a:pt x="1102960" y="639600"/>
                  </a:lnTo>
                  <a:lnTo>
                    <a:pt x="1071578" y="604937"/>
                  </a:lnTo>
                  <a:lnTo>
                    <a:pt x="1037925" y="568946"/>
                  </a:lnTo>
                  <a:lnTo>
                    <a:pt x="1002318" y="531858"/>
                  </a:lnTo>
                  <a:lnTo>
                    <a:pt x="965071" y="493903"/>
                  </a:lnTo>
                  <a:lnTo>
                    <a:pt x="926501" y="455312"/>
                  </a:lnTo>
                  <a:lnTo>
                    <a:pt x="886922" y="416316"/>
                  </a:lnTo>
                  <a:lnTo>
                    <a:pt x="846650" y="377145"/>
                  </a:lnTo>
                  <a:lnTo>
                    <a:pt x="765289" y="299200"/>
                  </a:lnTo>
                  <a:lnTo>
                    <a:pt x="537383" y="85161"/>
                  </a:lnTo>
                  <a:lnTo>
                    <a:pt x="501649" y="57107"/>
                  </a:lnTo>
                  <a:lnTo>
                    <a:pt x="463686" y="34747"/>
                  </a:lnTo>
                  <a:lnTo>
                    <a:pt x="424026" y="17967"/>
                  </a:lnTo>
                  <a:lnTo>
                    <a:pt x="383199" y="6658"/>
                  </a:lnTo>
                  <a:lnTo>
                    <a:pt x="341737" y="706"/>
                  </a:lnTo>
                  <a:lnTo>
                    <a:pt x="300171" y="0"/>
                  </a:lnTo>
                  <a:close/>
                </a:path>
              </a:pathLst>
            </a:custGeom>
            <a:solidFill>
              <a:srgbClr val="E4E0E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5593079" y="3773423"/>
              <a:ext cx="807720" cy="1135380"/>
            </a:xfrm>
            <a:custGeom>
              <a:avLst/>
              <a:gdLst/>
              <a:ahLst/>
              <a:cxnLst/>
              <a:rect l="l" t="t" r="r" b="b"/>
              <a:pathLst>
                <a:path w="807720" h="1135379">
                  <a:moveTo>
                    <a:pt x="639990" y="1064442"/>
                  </a:moveTo>
                  <a:lnTo>
                    <a:pt x="198807" y="1064442"/>
                  </a:lnTo>
                  <a:lnTo>
                    <a:pt x="253040" y="1064808"/>
                  </a:lnTo>
                  <a:lnTo>
                    <a:pt x="305621" y="1067368"/>
                  </a:lnTo>
                  <a:lnTo>
                    <a:pt x="355709" y="1071849"/>
                  </a:lnTo>
                  <a:lnTo>
                    <a:pt x="402463" y="1077976"/>
                  </a:lnTo>
                  <a:lnTo>
                    <a:pt x="408305" y="1077976"/>
                  </a:lnTo>
                  <a:lnTo>
                    <a:pt x="488406" y="1091731"/>
                  </a:lnTo>
                  <a:lnTo>
                    <a:pt x="553434" y="1106011"/>
                  </a:lnTo>
                  <a:lnTo>
                    <a:pt x="599078" y="1119195"/>
                  </a:lnTo>
                  <a:lnTo>
                    <a:pt x="621030" y="1129664"/>
                  </a:lnTo>
                  <a:lnTo>
                    <a:pt x="626745" y="1129664"/>
                  </a:lnTo>
                  <a:lnTo>
                    <a:pt x="626745" y="1135380"/>
                  </a:lnTo>
                  <a:lnTo>
                    <a:pt x="629731" y="1095708"/>
                  </a:lnTo>
                  <a:lnTo>
                    <a:pt x="639990" y="1064442"/>
                  </a:lnTo>
                  <a:close/>
                </a:path>
                <a:path w="807720" h="1135379">
                  <a:moveTo>
                    <a:pt x="437007" y="0"/>
                  </a:moveTo>
                  <a:lnTo>
                    <a:pt x="417512" y="7074"/>
                  </a:lnTo>
                  <a:lnTo>
                    <a:pt x="393160" y="22209"/>
                  </a:lnTo>
                  <a:lnTo>
                    <a:pt x="363426" y="36272"/>
                  </a:lnTo>
                  <a:lnTo>
                    <a:pt x="287714" y="47583"/>
                  </a:lnTo>
                  <a:lnTo>
                    <a:pt x="244379" y="69548"/>
                  </a:lnTo>
                  <a:lnTo>
                    <a:pt x="209665" y="92584"/>
                  </a:lnTo>
                  <a:lnTo>
                    <a:pt x="195453" y="103250"/>
                  </a:lnTo>
                  <a:lnTo>
                    <a:pt x="137538" y="141006"/>
                  </a:lnTo>
                  <a:lnTo>
                    <a:pt x="92154" y="187098"/>
                  </a:lnTo>
                  <a:lnTo>
                    <a:pt x="57819" y="237495"/>
                  </a:lnTo>
                  <a:lnTo>
                    <a:pt x="33051" y="288163"/>
                  </a:lnTo>
                  <a:lnTo>
                    <a:pt x="16368" y="335068"/>
                  </a:lnTo>
                  <a:lnTo>
                    <a:pt x="6286" y="374177"/>
                  </a:lnTo>
                  <a:lnTo>
                    <a:pt x="0" y="412876"/>
                  </a:lnTo>
                  <a:lnTo>
                    <a:pt x="4040" y="427386"/>
                  </a:lnTo>
                  <a:lnTo>
                    <a:pt x="15081" y="460184"/>
                  </a:lnTo>
                  <a:lnTo>
                    <a:pt x="31503" y="508031"/>
                  </a:lnTo>
                  <a:lnTo>
                    <a:pt x="51689" y="567689"/>
                  </a:lnTo>
                  <a:lnTo>
                    <a:pt x="64732" y="603077"/>
                  </a:lnTo>
                  <a:lnTo>
                    <a:pt x="78311" y="640095"/>
                  </a:lnTo>
                  <a:lnTo>
                    <a:pt x="92962" y="678185"/>
                  </a:lnTo>
                  <a:lnTo>
                    <a:pt x="109220" y="716788"/>
                  </a:lnTo>
                  <a:lnTo>
                    <a:pt x="124404" y="761553"/>
                  </a:lnTo>
                  <a:lnTo>
                    <a:pt x="135826" y="808497"/>
                  </a:lnTo>
                  <a:lnTo>
                    <a:pt x="144010" y="855466"/>
                  </a:lnTo>
                  <a:lnTo>
                    <a:pt x="149479" y="900302"/>
                  </a:lnTo>
                  <a:lnTo>
                    <a:pt x="150997" y="964961"/>
                  </a:lnTo>
                  <a:lnTo>
                    <a:pt x="148764" y="1017809"/>
                  </a:lnTo>
                  <a:lnTo>
                    <a:pt x="145460" y="1053464"/>
                  </a:lnTo>
                  <a:lnTo>
                    <a:pt x="143764" y="1066545"/>
                  </a:lnTo>
                  <a:lnTo>
                    <a:pt x="198807" y="1064442"/>
                  </a:lnTo>
                  <a:lnTo>
                    <a:pt x="639990" y="1064442"/>
                  </a:lnTo>
                  <a:lnTo>
                    <a:pt x="641873" y="1058703"/>
                  </a:lnTo>
                  <a:lnTo>
                    <a:pt x="655087" y="1031367"/>
                  </a:lnTo>
                  <a:lnTo>
                    <a:pt x="661289" y="1020699"/>
                  </a:lnTo>
                  <a:lnTo>
                    <a:pt x="735965" y="1020699"/>
                  </a:lnTo>
                  <a:lnTo>
                    <a:pt x="751113" y="1012731"/>
                  </a:lnTo>
                  <a:lnTo>
                    <a:pt x="770509" y="974851"/>
                  </a:lnTo>
                  <a:lnTo>
                    <a:pt x="778430" y="911034"/>
                  </a:lnTo>
                  <a:lnTo>
                    <a:pt x="782066" y="860170"/>
                  </a:lnTo>
                  <a:lnTo>
                    <a:pt x="786262" y="848131"/>
                  </a:lnTo>
                  <a:lnTo>
                    <a:pt x="789924" y="837199"/>
                  </a:lnTo>
                  <a:lnTo>
                    <a:pt x="792513" y="826291"/>
                  </a:lnTo>
                  <a:lnTo>
                    <a:pt x="793496" y="814324"/>
                  </a:lnTo>
                  <a:lnTo>
                    <a:pt x="803300" y="760914"/>
                  </a:lnTo>
                  <a:lnTo>
                    <a:pt x="807164" y="713946"/>
                  </a:lnTo>
                  <a:lnTo>
                    <a:pt x="805622" y="675574"/>
                  </a:lnTo>
                  <a:lnTo>
                    <a:pt x="799211" y="647953"/>
                  </a:lnTo>
                  <a:lnTo>
                    <a:pt x="793496" y="616069"/>
                  </a:lnTo>
                  <a:lnTo>
                    <a:pt x="792067" y="582040"/>
                  </a:lnTo>
                  <a:lnTo>
                    <a:pt x="792781" y="548012"/>
                  </a:lnTo>
                  <a:lnTo>
                    <a:pt x="793496" y="516127"/>
                  </a:lnTo>
                  <a:lnTo>
                    <a:pt x="787830" y="454624"/>
                  </a:lnTo>
                  <a:lnTo>
                    <a:pt x="769794" y="364140"/>
                  </a:lnTo>
                  <a:lnTo>
                    <a:pt x="750687" y="282277"/>
                  </a:lnTo>
                  <a:lnTo>
                    <a:pt x="741807" y="246633"/>
                  </a:lnTo>
                  <a:lnTo>
                    <a:pt x="747522" y="246633"/>
                  </a:lnTo>
                  <a:lnTo>
                    <a:pt x="747522" y="240792"/>
                  </a:lnTo>
                  <a:lnTo>
                    <a:pt x="753237" y="240792"/>
                  </a:lnTo>
                  <a:lnTo>
                    <a:pt x="753237" y="235076"/>
                  </a:lnTo>
                  <a:lnTo>
                    <a:pt x="759079" y="235076"/>
                  </a:lnTo>
                  <a:lnTo>
                    <a:pt x="764794" y="229362"/>
                  </a:lnTo>
                  <a:lnTo>
                    <a:pt x="764794" y="223646"/>
                  </a:lnTo>
                  <a:lnTo>
                    <a:pt x="770509" y="223646"/>
                  </a:lnTo>
                  <a:lnTo>
                    <a:pt x="770509" y="212217"/>
                  </a:lnTo>
                  <a:lnTo>
                    <a:pt x="768824" y="186049"/>
                  </a:lnTo>
                  <a:lnTo>
                    <a:pt x="752554" y="162036"/>
                  </a:lnTo>
                  <a:lnTo>
                    <a:pt x="730879" y="144476"/>
                  </a:lnTo>
                  <a:lnTo>
                    <a:pt x="712978" y="137668"/>
                  </a:lnTo>
                  <a:lnTo>
                    <a:pt x="698148" y="128430"/>
                  </a:lnTo>
                  <a:lnTo>
                    <a:pt x="680640" y="106822"/>
                  </a:lnTo>
                  <a:lnTo>
                    <a:pt x="662060" y="82000"/>
                  </a:lnTo>
                  <a:lnTo>
                    <a:pt x="644017" y="63118"/>
                  </a:lnTo>
                  <a:lnTo>
                    <a:pt x="629197" y="57421"/>
                  </a:lnTo>
                  <a:lnTo>
                    <a:pt x="562346" y="57421"/>
                  </a:lnTo>
                  <a:lnTo>
                    <a:pt x="528955" y="51562"/>
                  </a:lnTo>
                  <a:lnTo>
                    <a:pt x="500889" y="38683"/>
                  </a:lnTo>
                  <a:lnTo>
                    <a:pt x="455427" y="6449"/>
                  </a:lnTo>
                  <a:lnTo>
                    <a:pt x="437007" y="0"/>
                  </a:lnTo>
                  <a:close/>
                </a:path>
                <a:path w="807720" h="1135379">
                  <a:moveTo>
                    <a:pt x="735965" y="1020699"/>
                  </a:moveTo>
                  <a:lnTo>
                    <a:pt x="661289" y="1020699"/>
                  </a:lnTo>
                  <a:lnTo>
                    <a:pt x="664616" y="1020788"/>
                  </a:lnTo>
                  <a:lnTo>
                    <a:pt x="674957" y="1021413"/>
                  </a:lnTo>
                  <a:lnTo>
                    <a:pt x="692846" y="1023110"/>
                  </a:lnTo>
                  <a:lnTo>
                    <a:pt x="718820" y="1026413"/>
                  </a:lnTo>
                  <a:lnTo>
                    <a:pt x="730250" y="1026413"/>
                  </a:lnTo>
                  <a:lnTo>
                    <a:pt x="735965" y="1020699"/>
                  </a:lnTo>
                  <a:close/>
                </a:path>
                <a:path w="807720" h="1135379">
                  <a:moveTo>
                    <a:pt x="620412" y="54044"/>
                  </a:moveTo>
                  <a:lnTo>
                    <a:pt x="593010" y="55197"/>
                  </a:lnTo>
                  <a:lnTo>
                    <a:pt x="562346" y="57421"/>
                  </a:lnTo>
                  <a:lnTo>
                    <a:pt x="629197" y="57421"/>
                  </a:lnTo>
                  <a:lnTo>
                    <a:pt x="620412" y="54044"/>
                  </a:lnTo>
                  <a:close/>
                </a:path>
              </a:pathLst>
            </a:custGeom>
            <a:solidFill>
              <a:srgbClr val="F8F3F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93079" y="3773423"/>
              <a:ext cx="770255" cy="90068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593079" y="3773423"/>
              <a:ext cx="770255" cy="567055"/>
            </a:xfrm>
            <a:custGeom>
              <a:avLst/>
              <a:gdLst/>
              <a:ahLst/>
              <a:cxnLst/>
              <a:rect l="l" t="t" r="r" b="b"/>
              <a:pathLst>
                <a:path w="770254" h="567054">
                  <a:moveTo>
                    <a:pt x="436880" y="0"/>
                  </a:moveTo>
                  <a:lnTo>
                    <a:pt x="417385" y="7074"/>
                  </a:lnTo>
                  <a:lnTo>
                    <a:pt x="393033" y="22209"/>
                  </a:lnTo>
                  <a:lnTo>
                    <a:pt x="363299" y="36272"/>
                  </a:lnTo>
                  <a:lnTo>
                    <a:pt x="287607" y="47563"/>
                  </a:lnTo>
                  <a:lnTo>
                    <a:pt x="244316" y="69484"/>
                  </a:lnTo>
                  <a:lnTo>
                    <a:pt x="209645" y="92477"/>
                  </a:lnTo>
                  <a:lnTo>
                    <a:pt x="195453" y="103124"/>
                  </a:lnTo>
                  <a:lnTo>
                    <a:pt x="137538" y="140821"/>
                  </a:lnTo>
                  <a:lnTo>
                    <a:pt x="92154" y="186840"/>
                  </a:lnTo>
                  <a:lnTo>
                    <a:pt x="57819" y="237158"/>
                  </a:lnTo>
                  <a:lnTo>
                    <a:pt x="33051" y="287750"/>
                  </a:lnTo>
                  <a:lnTo>
                    <a:pt x="16368" y="334591"/>
                  </a:lnTo>
                  <a:lnTo>
                    <a:pt x="6286" y="373657"/>
                  </a:lnTo>
                  <a:lnTo>
                    <a:pt x="0" y="412369"/>
                  </a:lnTo>
                  <a:lnTo>
                    <a:pt x="4040" y="426856"/>
                  </a:lnTo>
                  <a:lnTo>
                    <a:pt x="15081" y="459597"/>
                  </a:lnTo>
                  <a:lnTo>
                    <a:pt x="31503" y="507363"/>
                  </a:lnTo>
                  <a:lnTo>
                    <a:pt x="51689" y="566927"/>
                  </a:lnTo>
                  <a:lnTo>
                    <a:pt x="402463" y="566927"/>
                  </a:lnTo>
                  <a:lnTo>
                    <a:pt x="413893" y="555498"/>
                  </a:lnTo>
                  <a:lnTo>
                    <a:pt x="413893" y="549782"/>
                  </a:lnTo>
                  <a:lnTo>
                    <a:pt x="477167" y="471883"/>
                  </a:lnTo>
                  <a:lnTo>
                    <a:pt x="533066" y="408872"/>
                  </a:lnTo>
                  <a:lnTo>
                    <a:pt x="581871" y="359104"/>
                  </a:lnTo>
                  <a:lnTo>
                    <a:pt x="623866" y="320928"/>
                  </a:lnTo>
                  <a:lnTo>
                    <a:pt x="659332" y="292697"/>
                  </a:lnTo>
                  <a:lnTo>
                    <a:pt x="711806" y="259476"/>
                  </a:lnTo>
                  <a:lnTo>
                    <a:pt x="741553" y="246252"/>
                  </a:lnTo>
                  <a:lnTo>
                    <a:pt x="747268" y="246252"/>
                  </a:lnTo>
                  <a:lnTo>
                    <a:pt x="747268" y="240537"/>
                  </a:lnTo>
                  <a:lnTo>
                    <a:pt x="753110" y="240537"/>
                  </a:lnTo>
                  <a:lnTo>
                    <a:pt x="753110" y="234823"/>
                  </a:lnTo>
                  <a:lnTo>
                    <a:pt x="758825" y="234823"/>
                  </a:lnTo>
                  <a:lnTo>
                    <a:pt x="764540" y="229107"/>
                  </a:lnTo>
                  <a:lnTo>
                    <a:pt x="764540" y="223393"/>
                  </a:lnTo>
                  <a:lnTo>
                    <a:pt x="770255" y="223393"/>
                  </a:lnTo>
                  <a:lnTo>
                    <a:pt x="770255" y="211836"/>
                  </a:lnTo>
                  <a:lnTo>
                    <a:pt x="768590" y="185741"/>
                  </a:lnTo>
                  <a:lnTo>
                    <a:pt x="752363" y="161766"/>
                  </a:lnTo>
                  <a:lnTo>
                    <a:pt x="730732" y="144220"/>
                  </a:lnTo>
                  <a:lnTo>
                    <a:pt x="712851" y="137413"/>
                  </a:lnTo>
                  <a:lnTo>
                    <a:pt x="698021" y="128196"/>
                  </a:lnTo>
                  <a:lnTo>
                    <a:pt x="680513" y="106632"/>
                  </a:lnTo>
                  <a:lnTo>
                    <a:pt x="661933" y="81853"/>
                  </a:lnTo>
                  <a:lnTo>
                    <a:pt x="643890" y="62992"/>
                  </a:lnTo>
                  <a:lnTo>
                    <a:pt x="629122" y="57366"/>
                  </a:lnTo>
                  <a:lnTo>
                    <a:pt x="562147" y="57366"/>
                  </a:lnTo>
                  <a:lnTo>
                    <a:pt x="528828" y="51562"/>
                  </a:lnTo>
                  <a:lnTo>
                    <a:pt x="500709" y="38683"/>
                  </a:lnTo>
                  <a:lnTo>
                    <a:pt x="455283" y="6449"/>
                  </a:lnTo>
                  <a:lnTo>
                    <a:pt x="436880" y="0"/>
                  </a:lnTo>
                  <a:close/>
                </a:path>
                <a:path w="770254" h="567054">
                  <a:moveTo>
                    <a:pt x="620214" y="53973"/>
                  </a:moveTo>
                  <a:lnTo>
                    <a:pt x="592788" y="55133"/>
                  </a:lnTo>
                  <a:lnTo>
                    <a:pt x="562147" y="57366"/>
                  </a:lnTo>
                  <a:lnTo>
                    <a:pt x="629122" y="57366"/>
                  </a:lnTo>
                  <a:lnTo>
                    <a:pt x="620214" y="53973"/>
                  </a:lnTo>
                  <a:close/>
                </a:path>
              </a:pathLst>
            </a:custGeom>
            <a:solidFill>
              <a:srgbClr val="F99F9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19443" y="4434101"/>
              <a:ext cx="68579" cy="7998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254495" y="4439411"/>
              <a:ext cx="131445" cy="360045"/>
            </a:xfrm>
            <a:custGeom>
              <a:avLst/>
              <a:gdLst/>
              <a:ahLst/>
              <a:cxnLst/>
              <a:rect l="l" t="t" r="r" b="b"/>
              <a:pathLst>
                <a:path w="131445" h="360045">
                  <a:moveTo>
                    <a:pt x="28448" y="0"/>
                  </a:moveTo>
                  <a:lnTo>
                    <a:pt x="31236" y="108293"/>
                  </a:lnTo>
                  <a:lnTo>
                    <a:pt x="20653" y="224075"/>
                  </a:lnTo>
                  <a:lnTo>
                    <a:pt x="6856" y="316307"/>
                  </a:lnTo>
                  <a:lnTo>
                    <a:pt x="0" y="353949"/>
                  </a:lnTo>
                  <a:lnTo>
                    <a:pt x="13557" y="354663"/>
                  </a:lnTo>
                  <a:lnTo>
                    <a:pt x="31289" y="356360"/>
                  </a:lnTo>
                  <a:lnTo>
                    <a:pt x="57023" y="359663"/>
                  </a:lnTo>
                  <a:lnTo>
                    <a:pt x="68325" y="359663"/>
                  </a:lnTo>
                  <a:lnTo>
                    <a:pt x="74040" y="353949"/>
                  </a:lnTo>
                  <a:lnTo>
                    <a:pt x="89042" y="346001"/>
                  </a:lnTo>
                  <a:lnTo>
                    <a:pt x="99758" y="333232"/>
                  </a:lnTo>
                  <a:lnTo>
                    <a:pt x="112454" y="281602"/>
                  </a:lnTo>
                  <a:lnTo>
                    <a:pt x="118653" y="211109"/>
                  </a:lnTo>
                  <a:lnTo>
                    <a:pt x="119633" y="194056"/>
                  </a:lnTo>
                  <a:lnTo>
                    <a:pt x="127492" y="171307"/>
                  </a:lnTo>
                  <a:lnTo>
                    <a:pt x="130081" y="160426"/>
                  </a:lnTo>
                  <a:lnTo>
                    <a:pt x="131063" y="148462"/>
                  </a:lnTo>
                  <a:lnTo>
                    <a:pt x="107741" y="109281"/>
                  </a:lnTo>
                  <a:lnTo>
                    <a:pt x="89741" y="62087"/>
                  </a:lnTo>
                  <a:lnTo>
                    <a:pt x="78146" y="22393"/>
                  </a:lnTo>
                  <a:lnTo>
                    <a:pt x="74040" y="5714"/>
                  </a:lnTo>
                  <a:lnTo>
                    <a:pt x="28448" y="0"/>
                  </a:lnTo>
                  <a:close/>
                </a:path>
              </a:pathLst>
            </a:custGeom>
            <a:solidFill>
              <a:srgbClr val="F99F9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12024" y="3814190"/>
              <a:ext cx="1517146" cy="2618613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189076" y="5814059"/>
              <a:ext cx="169545" cy="338455"/>
            </a:xfrm>
            <a:custGeom>
              <a:avLst/>
              <a:gdLst/>
              <a:ahLst/>
              <a:cxnLst/>
              <a:rect l="l" t="t" r="r" b="b"/>
              <a:pathLst>
                <a:path w="169545" h="338454">
                  <a:moveTo>
                    <a:pt x="128920" y="0"/>
                  </a:moveTo>
                  <a:lnTo>
                    <a:pt x="8016" y="0"/>
                  </a:lnTo>
                  <a:lnTo>
                    <a:pt x="0" y="41574"/>
                  </a:lnTo>
                  <a:lnTo>
                    <a:pt x="79" y="139060"/>
                  </a:lnTo>
                  <a:lnTo>
                    <a:pt x="44449" y="251597"/>
                  </a:lnTo>
                  <a:lnTo>
                    <a:pt x="169306" y="338327"/>
                  </a:lnTo>
                  <a:lnTo>
                    <a:pt x="128920" y="0"/>
                  </a:lnTo>
                  <a:close/>
                </a:path>
              </a:pathLst>
            </a:custGeom>
            <a:solidFill>
              <a:srgbClr val="829CF3">
                <a:alpha val="2588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6120383" y="4271771"/>
              <a:ext cx="328930" cy="215265"/>
            </a:xfrm>
            <a:custGeom>
              <a:avLst/>
              <a:gdLst/>
              <a:ahLst/>
              <a:cxnLst/>
              <a:rect l="l" t="t" r="r" b="b"/>
              <a:pathLst>
                <a:path w="328929" h="215264">
                  <a:moveTo>
                    <a:pt x="264667" y="0"/>
                  </a:moveTo>
                  <a:lnTo>
                    <a:pt x="264667" y="11429"/>
                  </a:lnTo>
                  <a:lnTo>
                    <a:pt x="299212" y="22986"/>
                  </a:lnTo>
                  <a:lnTo>
                    <a:pt x="264667" y="40131"/>
                  </a:lnTo>
                  <a:lnTo>
                    <a:pt x="86360" y="114680"/>
                  </a:lnTo>
                  <a:lnTo>
                    <a:pt x="43179" y="153400"/>
                  </a:lnTo>
                  <a:lnTo>
                    <a:pt x="13493" y="182457"/>
                  </a:lnTo>
                  <a:lnTo>
                    <a:pt x="0" y="200786"/>
                  </a:lnTo>
                  <a:lnTo>
                    <a:pt x="2879" y="210609"/>
                  </a:lnTo>
                  <a:lnTo>
                    <a:pt x="10080" y="215074"/>
                  </a:lnTo>
                  <a:lnTo>
                    <a:pt x="19448" y="215253"/>
                  </a:lnTo>
                  <a:lnTo>
                    <a:pt x="28828" y="212216"/>
                  </a:lnTo>
                  <a:lnTo>
                    <a:pt x="44426" y="194853"/>
                  </a:lnTo>
                  <a:lnTo>
                    <a:pt x="67595" y="167798"/>
                  </a:lnTo>
                  <a:lnTo>
                    <a:pt x="97789" y="131952"/>
                  </a:lnTo>
                  <a:lnTo>
                    <a:pt x="264667" y="63118"/>
                  </a:lnTo>
                  <a:lnTo>
                    <a:pt x="304926" y="45846"/>
                  </a:lnTo>
                  <a:lnTo>
                    <a:pt x="328040" y="45846"/>
                  </a:lnTo>
                  <a:lnTo>
                    <a:pt x="328040" y="22986"/>
                  </a:lnTo>
                  <a:lnTo>
                    <a:pt x="293028" y="4822"/>
                  </a:lnTo>
                  <a:lnTo>
                    <a:pt x="282701" y="2857"/>
                  </a:lnTo>
                  <a:lnTo>
                    <a:pt x="273423" y="892"/>
                  </a:lnTo>
                  <a:lnTo>
                    <a:pt x="264667" y="0"/>
                  </a:lnTo>
                  <a:close/>
                </a:path>
                <a:path w="328929" h="215264">
                  <a:moveTo>
                    <a:pt x="328040" y="45846"/>
                  </a:moveTo>
                  <a:lnTo>
                    <a:pt x="304926" y="45846"/>
                  </a:lnTo>
                  <a:lnTo>
                    <a:pt x="305210" y="56691"/>
                  </a:lnTo>
                  <a:lnTo>
                    <a:pt x="302815" y="80978"/>
                  </a:lnTo>
                  <a:lnTo>
                    <a:pt x="292871" y="106336"/>
                  </a:lnTo>
                  <a:lnTo>
                    <a:pt x="270510" y="120395"/>
                  </a:lnTo>
                  <a:lnTo>
                    <a:pt x="264667" y="126110"/>
                  </a:lnTo>
                  <a:lnTo>
                    <a:pt x="264667" y="131952"/>
                  </a:lnTo>
                  <a:lnTo>
                    <a:pt x="270510" y="137667"/>
                  </a:lnTo>
                  <a:lnTo>
                    <a:pt x="304926" y="103250"/>
                  </a:lnTo>
                  <a:lnTo>
                    <a:pt x="322961" y="61642"/>
                  </a:lnTo>
                  <a:lnTo>
                    <a:pt x="326858" y="49976"/>
                  </a:lnTo>
                  <a:lnTo>
                    <a:pt x="328040" y="45846"/>
                  </a:lnTo>
                  <a:close/>
                </a:path>
              </a:pathLst>
            </a:custGeom>
            <a:solidFill>
              <a:srgbClr val="09007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68363" y="4571745"/>
              <a:ext cx="150637" cy="8661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765164" y="4925567"/>
              <a:ext cx="459740" cy="56515"/>
            </a:xfrm>
            <a:custGeom>
              <a:avLst/>
              <a:gdLst/>
              <a:ahLst/>
              <a:cxnLst/>
              <a:rect l="l" t="t" r="r" b="b"/>
              <a:pathLst>
                <a:path w="459739" h="56514">
                  <a:moveTo>
                    <a:pt x="0" y="0"/>
                  </a:moveTo>
                  <a:lnTo>
                    <a:pt x="69273" y="16111"/>
                  </a:lnTo>
                  <a:lnTo>
                    <a:pt x="121911" y="25556"/>
                  </a:lnTo>
                  <a:lnTo>
                    <a:pt x="177570" y="34928"/>
                  </a:lnTo>
                  <a:lnTo>
                    <a:pt x="229199" y="42960"/>
                  </a:lnTo>
                  <a:lnTo>
                    <a:pt x="269748" y="48386"/>
                  </a:lnTo>
                  <a:lnTo>
                    <a:pt x="322414" y="52752"/>
                  </a:lnTo>
                  <a:lnTo>
                    <a:pt x="380335" y="55484"/>
                  </a:lnTo>
                  <a:lnTo>
                    <a:pt x="430325" y="56351"/>
                  </a:lnTo>
                  <a:lnTo>
                    <a:pt x="459199" y="55121"/>
                  </a:lnTo>
                  <a:lnTo>
                    <a:pt x="381900" y="41886"/>
                  </a:lnTo>
                  <a:lnTo>
                    <a:pt x="256119" y="26934"/>
                  </a:lnTo>
                  <a:lnTo>
                    <a:pt x="121256" y="11815"/>
                  </a:lnTo>
                  <a:lnTo>
                    <a:pt x="64429" y="5790"/>
                  </a:lnTo>
                  <a:lnTo>
                    <a:pt x="22142" y="16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007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3552285" y="2205132"/>
            <a:ext cx="1271905" cy="1273175"/>
            <a:chOff x="3552285" y="2205132"/>
            <a:chExt cx="1271905" cy="1273175"/>
          </a:xfrm>
        </p:grpSpPr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52285" y="2205132"/>
              <a:ext cx="1271333" cy="127273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55719" y="2459736"/>
              <a:ext cx="280416" cy="30327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01667" y="2459736"/>
              <a:ext cx="280416" cy="30327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947159" y="2808732"/>
              <a:ext cx="441960" cy="338328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9448799" y="4402590"/>
            <a:ext cx="2605405" cy="13901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27660">
              <a:lnSpc>
                <a:spcPct val="100000"/>
              </a:lnSpc>
              <a:spcBef>
                <a:spcPts val="100"/>
              </a:spcBef>
            </a:pPr>
            <a:r>
              <a:rPr sz="1800" b="1" spc="-5" dirty="0" err="1" smtClean="0">
                <a:solidFill>
                  <a:srgbClr val="001F5F"/>
                </a:solidFill>
                <a:latin typeface="Liberation Serif" panose="02020603050405020304" pitchFamily="18" charset="0"/>
                <a:cs typeface="Segoe UI"/>
              </a:rPr>
              <a:t>Пр</a:t>
            </a:r>
            <a:r>
              <a:rPr sz="1800" b="1" spc="5" dirty="0" err="1" smtClean="0">
                <a:solidFill>
                  <a:srgbClr val="001F5F"/>
                </a:solidFill>
                <a:latin typeface="Liberation Serif" panose="02020603050405020304" pitchFamily="18" charset="0"/>
                <a:cs typeface="Segoe UI"/>
              </a:rPr>
              <a:t>о</a:t>
            </a:r>
            <a:r>
              <a:rPr sz="1800" b="1" spc="-5" dirty="0" err="1" smtClean="0">
                <a:solidFill>
                  <a:srgbClr val="001F5F"/>
                </a:solidFill>
                <a:latin typeface="Liberation Serif" panose="02020603050405020304" pitchFamily="18" charset="0"/>
                <a:cs typeface="Segoe UI"/>
              </a:rPr>
              <a:t>фесси</a:t>
            </a:r>
            <a:r>
              <a:rPr sz="1800" b="1" spc="5" dirty="0" err="1" smtClean="0">
                <a:solidFill>
                  <a:srgbClr val="001F5F"/>
                </a:solidFill>
                <a:latin typeface="Liberation Serif" panose="02020603050405020304" pitchFamily="18" charset="0"/>
                <a:cs typeface="Segoe UI"/>
              </a:rPr>
              <a:t>о</a:t>
            </a:r>
            <a:r>
              <a:rPr sz="1800" b="1" dirty="0" err="1" smtClean="0">
                <a:solidFill>
                  <a:srgbClr val="001F5F"/>
                </a:solidFill>
                <a:latin typeface="Liberation Serif" panose="02020603050405020304" pitchFamily="18" charset="0"/>
                <a:cs typeface="Segoe UI"/>
              </a:rPr>
              <a:t>на</a:t>
            </a:r>
            <a:r>
              <a:rPr sz="1800" b="1" spc="-5" dirty="0" err="1" smtClean="0">
                <a:solidFill>
                  <a:srgbClr val="001F5F"/>
                </a:solidFill>
                <a:latin typeface="Liberation Serif" panose="02020603050405020304" pitchFamily="18" charset="0"/>
                <a:cs typeface="Segoe UI"/>
              </a:rPr>
              <a:t>льн</a:t>
            </a:r>
            <a:r>
              <a:rPr lang="ru-RU" sz="1800" b="1" spc="-5" dirty="0" err="1" smtClean="0">
                <a:solidFill>
                  <a:srgbClr val="001F5F"/>
                </a:solidFill>
                <a:latin typeface="Liberation Serif" panose="02020603050405020304" pitchFamily="18" charset="0"/>
                <a:cs typeface="Segoe UI"/>
              </a:rPr>
              <a:t>ая</a:t>
            </a:r>
            <a:r>
              <a:rPr sz="1800" b="1" spc="-5" dirty="0" smtClean="0">
                <a:solidFill>
                  <a:srgbClr val="001F5F"/>
                </a:solidFill>
                <a:latin typeface="Liberation Serif" panose="02020603050405020304" pitchFamily="18" charset="0"/>
                <a:cs typeface="Segoe UI"/>
              </a:rPr>
              <a:t>  </a:t>
            </a:r>
            <a:r>
              <a:rPr sz="1800" b="1" spc="-15" dirty="0" err="1" smtClean="0">
                <a:solidFill>
                  <a:srgbClr val="001F5F"/>
                </a:solidFill>
                <a:latin typeface="Liberation Serif" panose="02020603050405020304" pitchFamily="18" charset="0"/>
                <a:cs typeface="Segoe UI"/>
              </a:rPr>
              <a:t>подготовк</a:t>
            </a:r>
            <a:r>
              <a:rPr lang="ru-RU" sz="1800" b="1" spc="-15" dirty="0" smtClean="0">
                <a:solidFill>
                  <a:srgbClr val="001F5F"/>
                </a:solidFill>
                <a:latin typeface="Liberation Serif" panose="02020603050405020304" pitchFamily="18" charset="0"/>
                <a:cs typeface="Segoe UI"/>
              </a:rPr>
              <a:t>а</a:t>
            </a:r>
            <a:endParaRPr sz="1800" dirty="0">
              <a:latin typeface="Liberation Serif" panose="02020603050405020304" pitchFamily="18" charset="0"/>
              <a:cs typeface="Segoe UI"/>
            </a:endParaRPr>
          </a:p>
          <a:p>
            <a:pPr marL="12700" marR="537210">
              <a:lnSpc>
                <a:spcPct val="100000"/>
              </a:lnSpc>
            </a:pPr>
            <a:r>
              <a:rPr sz="1800" b="1" dirty="0" err="1" smtClean="0">
                <a:solidFill>
                  <a:srgbClr val="001F5F"/>
                </a:solidFill>
                <a:latin typeface="Liberation Serif" panose="02020603050405020304" pitchFamily="18" charset="0"/>
                <a:cs typeface="Segoe UI"/>
              </a:rPr>
              <a:t>со</a:t>
            </a:r>
            <a:r>
              <a:rPr sz="1800" b="1" spc="-20" dirty="0" err="1" smtClean="0">
                <a:solidFill>
                  <a:srgbClr val="001F5F"/>
                </a:solidFill>
                <a:latin typeface="Liberation Serif" panose="02020603050405020304" pitchFamily="18" charset="0"/>
                <a:cs typeface="Segoe UI"/>
              </a:rPr>
              <a:t>о</a:t>
            </a:r>
            <a:r>
              <a:rPr sz="1800" b="1" dirty="0" err="1" smtClean="0">
                <a:solidFill>
                  <a:srgbClr val="001F5F"/>
                </a:solidFill>
                <a:latin typeface="Liberation Serif" panose="02020603050405020304" pitchFamily="18" charset="0"/>
                <a:cs typeface="Segoe UI"/>
              </a:rPr>
              <a:t>тве</a:t>
            </a:r>
            <a:r>
              <a:rPr sz="1800" b="1" spc="-35" dirty="0" err="1" smtClean="0">
                <a:solidFill>
                  <a:srgbClr val="001F5F"/>
                </a:solidFill>
                <a:latin typeface="Liberation Serif" panose="02020603050405020304" pitchFamily="18" charset="0"/>
                <a:cs typeface="Segoe UI"/>
              </a:rPr>
              <a:t>т</a:t>
            </a:r>
            <a:r>
              <a:rPr sz="1800" b="1" dirty="0" err="1" smtClean="0">
                <a:solidFill>
                  <a:srgbClr val="001F5F"/>
                </a:solidFill>
                <a:latin typeface="Liberation Serif" panose="02020603050405020304" pitchFamily="18" charset="0"/>
                <a:cs typeface="Segoe UI"/>
              </a:rPr>
              <a:t>ств</a:t>
            </a:r>
            <a:r>
              <a:rPr sz="1800" b="1" spc="-15" dirty="0" err="1" smtClean="0">
                <a:solidFill>
                  <a:srgbClr val="001F5F"/>
                </a:solidFill>
                <a:latin typeface="Liberation Serif" panose="02020603050405020304" pitchFamily="18" charset="0"/>
                <a:cs typeface="Segoe UI"/>
              </a:rPr>
              <a:t>у</a:t>
            </a:r>
            <a:r>
              <a:rPr sz="1800" b="1" dirty="0" err="1" smtClean="0">
                <a:solidFill>
                  <a:srgbClr val="001F5F"/>
                </a:solidFill>
                <a:latin typeface="Liberation Serif" panose="02020603050405020304" pitchFamily="18" charset="0"/>
                <a:cs typeface="Segoe UI"/>
              </a:rPr>
              <a:t>ющ</a:t>
            </a:r>
            <a:r>
              <a:rPr lang="ru-RU" sz="1800" b="1" spc="-5" dirty="0" err="1" smtClean="0">
                <a:solidFill>
                  <a:srgbClr val="001F5F"/>
                </a:solidFill>
                <a:latin typeface="Liberation Serif" panose="02020603050405020304" pitchFamily="18" charset="0"/>
                <a:cs typeface="Segoe UI"/>
              </a:rPr>
              <a:t>ая</a:t>
            </a:r>
            <a:r>
              <a:rPr sz="1800" b="1" dirty="0" smtClean="0">
                <a:solidFill>
                  <a:srgbClr val="001F5F"/>
                </a:solidFill>
                <a:latin typeface="Liberation Serif" panose="02020603050405020304" pitchFamily="18" charset="0"/>
                <a:cs typeface="Segoe UI"/>
              </a:rPr>
              <a:t>  </a:t>
            </a:r>
            <a:r>
              <a:rPr sz="1800" b="1" spc="-10" dirty="0">
                <a:solidFill>
                  <a:srgbClr val="001F5F"/>
                </a:solidFill>
                <a:latin typeface="Liberation Serif" panose="02020603050405020304" pitchFamily="18" charset="0"/>
                <a:cs typeface="Segoe UI"/>
              </a:rPr>
              <a:t>характеру</a:t>
            </a:r>
            <a:endParaRPr sz="1800" dirty="0">
              <a:latin typeface="Liberation Serif" panose="02020603050405020304" pitchFamily="18" charset="0"/>
              <a:cs typeface="Segoe UI"/>
            </a:endParaRPr>
          </a:p>
          <a:p>
            <a:pPr marL="12700">
              <a:lnSpc>
                <a:spcPts val="2140"/>
              </a:lnSpc>
            </a:pPr>
            <a:r>
              <a:rPr sz="1800" b="1" dirty="0" err="1">
                <a:solidFill>
                  <a:srgbClr val="001F5F"/>
                </a:solidFill>
                <a:latin typeface="Liberation Serif" panose="02020603050405020304" pitchFamily="18" charset="0"/>
                <a:cs typeface="Segoe UI"/>
              </a:rPr>
              <a:t>выполняемых</a:t>
            </a:r>
            <a:r>
              <a:rPr sz="1800" b="1" spc="-50" dirty="0">
                <a:solidFill>
                  <a:srgbClr val="001F5F"/>
                </a:solidFill>
                <a:latin typeface="Liberation Serif" panose="02020603050405020304" pitchFamily="18" charset="0"/>
                <a:cs typeface="Segoe UI"/>
              </a:rPr>
              <a:t> </a:t>
            </a:r>
            <a:r>
              <a:rPr sz="1800" b="1" spc="-10" dirty="0" err="1" smtClean="0">
                <a:solidFill>
                  <a:srgbClr val="001F5F"/>
                </a:solidFill>
                <a:latin typeface="Liberation Serif" panose="02020603050405020304" pitchFamily="18" charset="0"/>
                <a:cs typeface="Segoe UI"/>
              </a:rPr>
              <a:t>работ</a:t>
            </a:r>
            <a:endParaRPr sz="1800" dirty="0">
              <a:latin typeface="Liberation Serif" panose="02020603050405020304" pitchFamily="18" charset="0"/>
              <a:cs typeface="Segoe U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902445" y="2725674"/>
            <a:ext cx="289814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348615">
              <a:lnSpc>
                <a:spcPct val="100000"/>
              </a:lnSpc>
              <a:spcBef>
                <a:spcPts val="105"/>
              </a:spcBef>
            </a:pPr>
            <a:r>
              <a:rPr b="1" spc="-5" dirty="0">
                <a:solidFill>
                  <a:srgbClr val="001F5F"/>
                </a:solidFill>
                <a:latin typeface="Liberation Serif" panose="02020603050405020304" pitchFamily="18" charset="0"/>
                <a:cs typeface="Segoe UI"/>
              </a:rPr>
              <a:t>Обучение</a:t>
            </a:r>
            <a:r>
              <a:rPr b="1" spc="-70" dirty="0">
                <a:solidFill>
                  <a:srgbClr val="001F5F"/>
                </a:solidFill>
                <a:latin typeface="Liberation Serif" panose="02020603050405020304" pitchFamily="18" charset="0"/>
                <a:cs typeface="Segoe UI"/>
              </a:rPr>
              <a:t> </a:t>
            </a:r>
            <a:r>
              <a:rPr b="1" spc="-5" dirty="0">
                <a:solidFill>
                  <a:srgbClr val="001F5F"/>
                </a:solidFill>
                <a:latin typeface="Liberation Serif" panose="02020603050405020304" pitchFamily="18" charset="0"/>
                <a:cs typeface="Segoe UI"/>
              </a:rPr>
              <a:t>оказанию </a:t>
            </a:r>
            <a:r>
              <a:rPr b="1" spc="-535" dirty="0">
                <a:solidFill>
                  <a:srgbClr val="001F5F"/>
                </a:solidFill>
                <a:latin typeface="Liberation Serif" panose="02020603050405020304" pitchFamily="18" charset="0"/>
                <a:cs typeface="Segoe UI"/>
              </a:rPr>
              <a:t> </a:t>
            </a:r>
            <a:r>
              <a:rPr b="1" spc="-5" dirty="0" err="1">
                <a:solidFill>
                  <a:srgbClr val="001F5F"/>
                </a:solidFill>
                <a:latin typeface="Liberation Serif" panose="02020603050405020304" pitchFamily="18" charset="0"/>
                <a:cs typeface="Segoe UI"/>
              </a:rPr>
              <a:t>первой</a:t>
            </a:r>
            <a:r>
              <a:rPr b="1" spc="-20" dirty="0">
                <a:solidFill>
                  <a:srgbClr val="001F5F"/>
                </a:solidFill>
                <a:latin typeface="Liberation Serif" panose="02020603050405020304" pitchFamily="18" charset="0"/>
                <a:cs typeface="Segoe UI"/>
              </a:rPr>
              <a:t> </a:t>
            </a:r>
            <a:r>
              <a:rPr b="1" dirty="0" err="1" smtClean="0">
                <a:solidFill>
                  <a:srgbClr val="001F5F"/>
                </a:solidFill>
                <a:latin typeface="Liberation Serif" panose="02020603050405020304" pitchFamily="18" charset="0"/>
                <a:cs typeface="Segoe UI"/>
              </a:rPr>
              <a:t>помощи</a:t>
            </a:r>
            <a:endParaRPr dirty="0">
              <a:latin typeface="Liberation Serif" panose="02020603050405020304" pitchFamily="18" charset="0"/>
              <a:cs typeface="Segoe U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3852" y="1941438"/>
            <a:ext cx="3041015" cy="1154162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994410">
              <a:lnSpc>
                <a:spcPct val="100000"/>
              </a:lnSpc>
              <a:spcBef>
                <a:spcPts val="1100"/>
              </a:spcBef>
            </a:pPr>
            <a:r>
              <a:rPr lang="ru-RU" b="1" spc="-5" dirty="0" smtClean="0">
                <a:solidFill>
                  <a:srgbClr val="001F5F"/>
                </a:solidFill>
                <a:latin typeface="Liberation Serif" panose="02020603050405020304" pitchFamily="18" charset="0"/>
                <a:cs typeface="Segoe UI"/>
              </a:rPr>
              <a:t>           </a:t>
            </a:r>
            <a:r>
              <a:rPr b="1" spc="-5" dirty="0" err="1" smtClean="0">
                <a:solidFill>
                  <a:srgbClr val="001F5F"/>
                </a:solidFill>
                <a:latin typeface="Liberation Serif" panose="02020603050405020304" pitchFamily="18" charset="0"/>
                <a:cs typeface="Segoe UI"/>
              </a:rPr>
              <a:t>Инструктаж</a:t>
            </a:r>
            <a:endParaRPr dirty="0">
              <a:latin typeface="Liberation Serif" panose="02020603050405020304" pitchFamily="18" charset="0"/>
              <a:cs typeface="Segoe UI"/>
            </a:endParaRPr>
          </a:p>
          <a:p>
            <a:pPr marR="5080" algn="r">
              <a:lnSpc>
                <a:spcPct val="100000"/>
              </a:lnSpc>
              <a:spcBef>
                <a:spcPts val="660"/>
              </a:spcBef>
            </a:pPr>
            <a:r>
              <a:rPr lang="ru-RU" sz="1400" i="1" spc="-10" dirty="0" smtClean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(</a:t>
            </a:r>
            <a:r>
              <a:rPr lang="ru-RU" sz="1400" i="1" spc="-10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в</a:t>
            </a:r>
            <a:r>
              <a:rPr sz="1400" i="1" spc="-10" dirty="0" err="1" smtClean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водный</a:t>
            </a:r>
            <a:r>
              <a:rPr sz="1400" i="1" spc="-10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,</a:t>
            </a:r>
            <a:r>
              <a:rPr sz="1400" i="1" spc="25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1400" i="1" spc="-10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первичный</a:t>
            </a:r>
            <a:r>
              <a:rPr sz="1400" i="1" spc="55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1400" i="1" spc="-10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и</a:t>
            </a:r>
            <a:r>
              <a:rPr sz="1400" i="1" spc="5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1400" i="1" spc="-10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повторные</a:t>
            </a:r>
            <a:r>
              <a:rPr sz="1400" i="1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endParaRPr sz="1400" dirty="0">
              <a:latin typeface="Liberation Serif" panose="02020603050405020304" pitchFamily="18" charset="0"/>
              <a:cs typeface="Calibri Light"/>
            </a:endParaRPr>
          </a:p>
          <a:p>
            <a:pPr marR="5080" algn="r">
              <a:lnSpc>
                <a:spcPct val="100000"/>
              </a:lnSpc>
            </a:pPr>
            <a:r>
              <a:rPr sz="1400" i="1" spc="-10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инструктажи</a:t>
            </a:r>
            <a:r>
              <a:rPr sz="1400" i="1" spc="40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1400" i="1" spc="-10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на</a:t>
            </a:r>
            <a:r>
              <a:rPr sz="1400" i="1" spc="10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1400" i="1" spc="-10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рабочем</a:t>
            </a:r>
            <a:r>
              <a:rPr sz="1400" i="1" spc="25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1400" i="1" spc="-10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месте, </a:t>
            </a:r>
            <a:endParaRPr sz="1400" dirty="0">
              <a:latin typeface="Liberation Serif" panose="02020603050405020304" pitchFamily="18" charset="0"/>
              <a:cs typeface="Calibri Light"/>
            </a:endParaRPr>
          </a:p>
          <a:p>
            <a:pPr marR="50165" algn="r">
              <a:lnSpc>
                <a:spcPct val="100000"/>
              </a:lnSpc>
            </a:pPr>
            <a:r>
              <a:rPr sz="1400" i="1" spc="-10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внеплановые,</a:t>
            </a:r>
            <a:r>
              <a:rPr sz="1400" i="1" spc="5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1400" i="1" spc="-5" dirty="0" err="1" smtClean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целевые</a:t>
            </a:r>
            <a:r>
              <a:rPr lang="ru-RU" sz="1400" i="1" spc="-5" dirty="0" smtClean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)</a:t>
            </a:r>
            <a:endParaRPr sz="1600" dirty="0">
              <a:latin typeface="Liberation Serif" panose="02020603050405020304" pitchFamily="18" charset="0"/>
              <a:cs typeface="Calibri Light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50393" y="342600"/>
            <a:ext cx="11885472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24579" marR="5080" indent="-1007744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latin typeface="Liberation Serif" panose="02020603050405020304" pitchFamily="18" charset="0"/>
              </a:rPr>
              <a:t>ТРЕБОВАНИЯ</a:t>
            </a:r>
            <a:r>
              <a:rPr spc="10" dirty="0">
                <a:latin typeface="Liberation Serif" panose="02020603050405020304" pitchFamily="18" charset="0"/>
              </a:rPr>
              <a:t> </a:t>
            </a:r>
            <a:r>
              <a:rPr dirty="0">
                <a:latin typeface="Liberation Serif" panose="02020603050405020304" pitchFamily="18" charset="0"/>
              </a:rPr>
              <a:t>ПРЕДЪЯВЛЯЕМЫЕ</a:t>
            </a:r>
            <a:r>
              <a:rPr spc="35" dirty="0">
                <a:latin typeface="Liberation Serif" panose="02020603050405020304" pitchFamily="18" charset="0"/>
              </a:rPr>
              <a:t> </a:t>
            </a:r>
            <a:r>
              <a:rPr spc="-5" dirty="0">
                <a:latin typeface="Liberation Serif" panose="02020603050405020304" pitchFamily="18" charset="0"/>
              </a:rPr>
              <a:t>К</a:t>
            </a:r>
            <a:r>
              <a:rPr spc="-15" dirty="0">
                <a:latin typeface="Liberation Serif" panose="02020603050405020304" pitchFamily="18" charset="0"/>
              </a:rPr>
              <a:t> </a:t>
            </a:r>
            <a:r>
              <a:rPr spc="-30" dirty="0">
                <a:latin typeface="Liberation Serif" panose="02020603050405020304" pitchFamily="18" charset="0"/>
              </a:rPr>
              <a:t>РАБОТНИКАМ, </a:t>
            </a:r>
            <a:r>
              <a:rPr spc="-760" dirty="0">
                <a:latin typeface="Liberation Serif" panose="02020603050405020304" pitchFamily="18" charset="0"/>
              </a:rPr>
              <a:t> </a:t>
            </a:r>
            <a:r>
              <a:rPr spc="-15" dirty="0">
                <a:latin typeface="Liberation Serif" panose="02020603050405020304" pitchFamily="18" charset="0"/>
              </a:rPr>
              <a:t>ПРОВОДЯЩИМ</a:t>
            </a:r>
            <a:r>
              <a:rPr spc="35" dirty="0">
                <a:latin typeface="Liberation Serif" panose="02020603050405020304" pitchFamily="18" charset="0"/>
              </a:rPr>
              <a:t> </a:t>
            </a:r>
            <a:r>
              <a:rPr spc="-55" dirty="0">
                <a:latin typeface="Liberation Serif" panose="02020603050405020304" pitchFamily="18" charset="0"/>
              </a:rPr>
              <a:t>РАБОТУ</a:t>
            </a:r>
            <a:r>
              <a:rPr spc="15" dirty="0">
                <a:latin typeface="Liberation Serif" panose="02020603050405020304" pitchFamily="18" charset="0"/>
              </a:rPr>
              <a:t> </a:t>
            </a:r>
            <a:r>
              <a:rPr spc="-5" dirty="0">
                <a:latin typeface="Liberation Serif" panose="02020603050405020304" pitchFamily="18" charset="0"/>
              </a:rPr>
              <a:t>В</a:t>
            </a:r>
            <a:r>
              <a:rPr spc="-10" dirty="0">
                <a:latin typeface="Liberation Serif" panose="02020603050405020304" pitchFamily="18" charset="0"/>
              </a:rPr>
              <a:t> </a:t>
            </a:r>
            <a:r>
              <a:rPr lang="ru-RU" spc="-20" dirty="0" smtClean="0">
                <a:latin typeface="Liberation Serif" panose="02020603050405020304" pitchFamily="18" charset="0"/>
              </a:rPr>
              <a:t>ОЗП</a:t>
            </a:r>
            <a:endParaRPr spc="-20" dirty="0">
              <a:latin typeface="Liberation Serif" panose="02020603050405020304" pitchFamily="18" charset="0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035165" y="1492377"/>
            <a:ext cx="4484370" cy="564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1F5F"/>
                </a:solidFill>
                <a:latin typeface="Liberation Serif" panose="02020603050405020304" pitchFamily="18" charset="0"/>
                <a:cs typeface="Segoe UI"/>
              </a:rPr>
              <a:t>Обучение</a:t>
            </a:r>
            <a:r>
              <a:rPr sz="1800" b="1" spc="-30" dirty="0">
                <a:solidFill>
                  <a:srgbClr val="001F5F"/>
                </a:solidFill>
                <a:latin typeface="Liberation Serif" panose="02020603050405020304" pitchFamily="18" charset="0"/>
                <a:cs typeface="Segoe U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Liberation Serif" panose="02020603050405020304" pitchFamily="18" charset="0"/>
                <a:cs typeface="Segoe UI"/>
              </a:rPr>
              <a:t>безопасным</a:t>
            </a:r>
            <a:endParaRPr sz="1800" dirty="0">
              <a:latin typeface="Liberation Serif" panose="02020603050405020304" pitchFamily="18" charset="0"/>
              <a:cs typeface="Segoe UI"/>
            </a:endParaRPr>
          </a:p>
          <a:p>
            <a:pPr marL="12700" marR="5080">
              <a:lnSpc>
                <a:spcPct val="99200"/>
              </a:lnSpc>
              <a:spcBef>
                <a:spcPts val="15"/>
              </a:spcBef>
            </a:pPr>
            <a:r>
              <a:rPr sz="1800" b="1" spc="-5" dirty="0">
                <a:solidFill>
                  <a:srgbClr val="001F5F"/>
                </a:solidFill>
                <a:latin typeface="Liberation Serif" panose="02020603050405020304" pitchFamily="18" charset="0"/>
                <a:cs typeface="Segoe UI"/>
              </a:rPr>
              <a:t>методам</a:t>
            </a:r>
            <a:r>
              <a:rPr sz="1800" b="1" spc="-40" dirty="0">
                <a:solidFill>
                  <a:srgbClr val="001F5F"/>
                </a:solidFill>
                <a:latin typeface="Liberation Serif" panose="02020603050405020304" pitchFamily="18" charset="0"/>
                <a:cs typeface="Segoe U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Liberation Serif" panose="02020603050405020304" pitchFamily="18" charset="0"/>
                <a:cs typeface="Segoe UI"/>
              </a:rPr>
              <a:t>и</a:t>
            </a:r>
            <a:r>
              <a:rPr sz="1800" b="1" spc="-20" dirty="0">
                <a:solidFill>
                  <a:srgbClr val="001F5F"/>
                </a:solidFill>
                <a:latin typeface="Liberation Serif" panose="02020603050405020304" pitchFamily="18" charset="0"/>
                <a:cs typeface="Segoe U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Liberation Serif" panose="02020603050405020304" pitchFamily="18" charset="0"/>
                <a:cs typeface="Segoe UI"/>
              </a:rPr>
              <a:t>приемам</a:t>
            </a:r>
            <a:r>
              <a:rPr sz="1800" b="1" spc="-25" dirty="0">
                <a:solidFill>
                  <a:srgbClr val="001F5F"/>
                </a:solidFill>
                <a:latin typeface="Liberation Serif" panose="02020603050405020304" pitchFamily="18" charset="0"/>
                <a:cs typeface="Segoe UI"/>
              </a:rPr>
              <a:t> </a:t>
            </a:r>
            <a:r>
              <a:rPr sz="1800" b="1" spc="-5" dirty="0" err="1">
                <a:solidFill>
                  <a:srgbClr val="001F5F"/>
                </a:solidFill>
                <a:latin typeface="Liberation Serif" panose="02020603050405020304" pitchFamily="18" charset="0"/>
                <a:cs typeface="Segoe UI"/>
              </a:rPr>
              <a:t>выполнения</a:t>
            </a:r>
            <a:r>
              <a:rPr sz="1800" b="1" spc="-20" dirty="0">
                <a:solidFill>
                  <a:srgbClr val="001F5F"/>
                </a:solidFill>
                <a:latin typeface="Liberation Serif" panose="02020603050405020304" pitchFamily="18" charset="0"/>
                <a:cs typeface="Segoe UI"/>
              </a:rPr>
              <a:t> </a:t>
            </a:r>
            <a:r>
              <a:rPr sz="1800" b="1" spc="-10" dirty="0" err="1" smtClean="0">
                <a:solidFill>
                  <a:srgbClr val="001F5F"/>
                </a:solidFill>
                <a:latin typeface="Liberation Serif" panose="02020603050405020304" pitchFamily="18" charset="0"/>
                <a:cs typeface="Segoe UI"/>
              </a:rPr>
              <a:t>работ</a:t>
            </a:r>
            <a:endParaRPr sz="1400" dirty="0">
              <a:latin typeface="Liberation Serif" panose="02020603050405020304" pitchFamily="18" charset="0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5013959" y="1405127"/>
            <a:ext cx="4074160" cy="3122930"/>
            <a:chOff x="5013959" y="1405127"/>
            <a:chExt cx="4074160" cy="3122930"/>
          </a:xfrm>
        </p:grpSpPr>
        <p:pic>
          <p:nvPicPr>
            <p:cNvPr id="35" name="object 3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013959" y="1405127"/>
              <a:ext cx="2269236" cy="185928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920483" y="2692908"/>
              <a:ext cx="2167128" cy="1834895"/>
            </a:xfrm>
            <a:prstGeom prst="rect">
              <a:avLst/>
            </a:prstGeom>
          </p:spPr>
        </p:pic>
      </p:grpSp>
      <p:pic>
        <p:nvPicPr>
          <p:cNvPr id="38" name="object 3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-42028" y="0"/>
            <a:ext cx="2788910" cy="1559159"/>
          </a:xfrm>
          <a:prstGeom prst="rect">
            <a:avLst/>
          </a:prstGeom>
        </p:spPr>
      </p:pic>
      <p:sp>
        <p:nvSpPr>
          <p:cNvPr id="39" name="object 39"/>
          <p:cNvSpPr txBox="1"/>
          <p:nvPr/>
        </p:nvSpPr>
        <p:spPr>
          <a:xfrm>
            <a:off x="50393" y="321944"/>
            <a:ext cx="214312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i="1" spc="-10" dirty="0">
                <a:solidFill>
                  <a:srgbClr val="FFFFFF"/>
                </a:solidFill>
                <a:latin typeface="Calibri Light"/>
                <a:cs typeface="Calibri Light"/>
              </a:rPr>
              <a:t>Лица моложе 18 лет не </a:t>
            </a:r>
            <a:r>
              <a:rPr sz="1600" i="1" spc="-5" dirty="0">
                <a:solidFill>
                  <a:srgbClr val="FFFFFF"/>
                </a:solidFill>
                <a:latin typeface="Calibri Light"/>
                <a:cs typeface="Calibri Light"/>
              </a:rPr>
              <a:t> допускаются </a:t>
            </a:r>
            <a:r>
              <a:rPr sz="1600" i="1" spc="-15" dirty="0">
                <a:solidFill>
                  <a:srgbClr val="FFFFFF"/>
                </a:solidFill>
                <a:latin typeface="Calibri Light"/>
                <a:cs typeface="Calibri Light"/>
              </a:rPr>
              <a:t>к </a:t>
            </a:r>
            <a:r>
              <a:rPr sz="1600" i="1" spc="-10" dirty="0">
                <a:solidFill>
                  <a:srgbClr val="FFFFFF"/>
                </a:solidFill>
                <a:latin typeface="Calibri Light"/>
                <a:cs typeface="Calibri Light"/>
              </a:rPr>
              <a:t>данным </a:t>
            </a:r>
            <a:r>
              <a:rPr sz="1600" i="1" spc="-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Calibri Light"/>
                <a:cs typeface="Calibri Light"/>
              </a:rPr>
              <a:t>видам</a:t>
            </a:r>
            <a:r>
              <a:rPr sz="1600" i="1" spc="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Calibri Light"/>
                <a:cs typeface="Calibri Light"/>
              </a:rPr>
              <a:t>работ!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40" name="AutoShape 2" descr="Работа в ограниченных и замкнутых пространствах - правила, обучение, докумен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" name="AutoShape 4" descr="Работа в ограниченных и замкнутых пространствах - правила, обучение, документы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330" y="4520590"/>
            <a:ext cx="1831020" cy="17030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800895" y="4308638"/>
            <a:ext cx="236443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-5" dirty="0" smtClean="0">
                <a:solidFill>
                  <a:srgbClr val="001F5F"/>
                </a:solidFill>
                <a:latin typeface="Liberation Serif" panose="02020603050405020304" pitchFamily="18" charset="0"/>
                <a:cs typeface="Segoe UI"/>
              </a:rPr>
              <a:t>Предварительный и </a:t>
            </a:r>
          </a:p>
          <a:p>
            <a:r>
              <a:rPr lang="ru-RU" b="1" spc="-5" dirty="0" smtClean="0">
                <a:solidFill>
                  <a:srgbClr val="001F5F"/>
                </a:solidFill>
                <a:latin typeface="Liberation Serif" panose="02020603050405020304" pitchFamily="18" charset="0"/>
                <a:cs typeface="Segoe UI"/>
              </a:rPr>
              <a:t>периодический </a:t>
            </a:r>
          </a:p>
          <a:p>
            <a:r>
              <a:rPr lang="ru-RU" b="1" spc="-5" dirty="0" smtClean="0">
                <a:solidFill>
                  <a:srgbClr val="001F5F"/>
                </a:solidFill>
                <a:latin typeface="Liberation Serif" panose="02020603050405020304" pitchFamily="18" charset="0"/>
                <a:cs typeface="Segoe UI"/>
              </a:rPr>
              <a:t>медицинские </a:t>
            </a:r>
          </a:p>
          <a:p>
            <a:r>
              <a:rPr lang="ru-RU" b="1" spc="-5" dirty="0" smtClean="0">
                <a:solidFill>
                  <a:srgbClr val="001F5F"/>
                </a:solidFill>
                <a:latin typeface="Liberation Serif" panose="02020603050405020304" pitchFamily="18" charset="0"/>
                <a:cs typeface="Segoe UI"/>
              </a:rPr>
              <a:t>осмотры</a:t>
            </a:r>
            <a:endParaRPr lang="ru-RU" dirty="0"/>
          </a:p>
        </p:txBody>
      </p:sp>
      <p:pic>
        <p:nvPicPr>
          <p:cNvPr id="4098" name="Picture 2" descr="C:\Users\ekonom1\Desktop\Лера\Картинки по ОТ и ВИЧ\Картинки к 0 травматизму\Картинки для ролика\slide3-l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917" y="2056442"/>
            <a:ext cx="1752444" cy="16291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AutoShape 4" descr="https://static.tildacdn.com/tild6465-6439-4161-b336-666463353934/68524769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" name="AutoShape 6" descr="https://static.tildacdn.com/tild6465-6439-4161-b336-666463353934/68524769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3" name="Picture 7" descr="C:\Users\ekonom1\Desktop\68524769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267354"/>
            <a:ext cx="1785778" cy="17857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01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5720" y="206451"/>
            <a:ext cx="596138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spc="-10" dirty="0" smtClean="0">
                <a:latin typeface="Liberation Serif" panose="02020603050405020304" pitchFamily="18" charset="0"/>
              </a:rPr>
              <a:t>ТРЕБОВАНИЯ</a:t>
            </a:r>
            <a:r>
              <a:rPr spc="15" dirty="0" smtClean="0">
                <a:latin typeface="Liberation Serif" panose="02020603050405020304" pitchFamily="18" charset="0"/>
              </a:rPr>
              <a:t> </a:t>
            </a:r>
            <a:r>
              <a:rPr spc="-40" dirty="0" smtClean="0">
                <a:latin typeface="Liberation Serif" panose="02020603050405020304" pitchFamily="18" charset="0"/>
              </a:rPr>
              <a:t>ОХРАНЫ</a:t>
            </a:r>
            <a:r>
              <a:rPr spc="10" dirty="0" smtClean="0">
                <a:latin typeface="Liberation Serif" panose="02020603050405020304" pitchFamily="18" charset="0"/>
              </a:rPr>
              <a:t> </a:t>
            </a:r>
            <a:r>
              <a:rPr spc="-40" dirty="0" smtClean="0">
                <a:latin typeface="Liberation Serif" panose="02020603050405020304" pitchFamily="18" charset="0"/>
              </a:rPr>
              <a:t>ТРУДА </a:t>
            </a:r>
            <a:r>
              <a:rPr spc="-35" dirty="0" smtClean="0">
                <a:latin typeface="Liberation Serif" panose="02020603050405020304" pitchFamily="18" charset="0"/>
              </a:rPr>
              <a:t> </a:t>
            </a:r>
            <a:r>
              <a:rPr lang="ru-RU" dirty="0" smtClean="0">
                <a:latin typeface="Liberation Serif" panose="02020603050405020304" pitchFamily="18" charset="0"/>
              </a:rPr>
              <a:t>ПРИ РАБОТЕ В ОЗП</a:t>
            </a:r>
            <a:endParaRPr spc="-25" dirty="0">
              <a:latin typeface="Liberation Serif" panose="02020603050405020304" pitchFamily="18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394715" y="39623"/>
            <a:ext cx="6797284" cy="6857999"/>
            <a:chOff x="5394715" y="39623"/>
            <a:chExt cx="6797284" cy="685799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94715" y="39623"/>
              <a:ext cx="6797284" cy="68579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194803" y="1560575"/>
              <a:ext cx="3967479" cy="3900170"/>
            </a:xfrm>
            <a:custGeom>
              <a:avLst/>
              <a:gdLst/>
              <a:ahLst/>
              <a:cxnLst/>
              <a:rect l="l" t="t" r="r" b="b"/>
              <a:pathLst>
                <a:path w="3967479" h="3900170">
                  <a:moveTo>
                    <a:pt x="3128264" y="0"/>
                  </a:moveTo>
                  <a:lnTo>
                    <a:pt x="0" y="390525"/>
                  </a:lnTo>
                  <a:lnTo>
                    <a:pt x="747014" y="3899916"/>
                  </a:lnTo>
                  <a:lnTo>
                    <a:pt x="3966972" y="3458210"/>
                  </a:lnTo>
                  <a:lnTo>
                    <a:pt x="3128264" y="0"/>
                  </a:lnTo>
                  <a:close/>
                </a:path>
              </a:pathLst>
            </a:custGeom>
            <a:solidFill>
              <a:srgbClr val="C7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33359" y="1560575"/>
              <a:ext cx="2879090" cy="1609725"/>
            </a:xfrm>
            <a:custGeom>
              <a:avLst/>
              <a:gdLst/>
              <a:ahLst/>
              <a:cxnLst/>
              <a:rect l="l" t="t" r="r" b="b"/>
              <a:pathLst>
                <a:path w="2879090" h="1609725">
                  <a:moveTo>
                    <a:pt x="2489581" y="0"/>
                  </a:moveTo>
                  <a:lnTo>
                    <a:pt x="690245" y="224409"/>
                  </a:lnTo>
                  <a:lnTo>
                    <a:pt x="0" y="1300226"/>
                  </a:lnTo>
                  <a:lnTo>
                    <a:pt x="2878836" y="1609344"/>
                  </a:lnTo>
                  <a:lnTo>
                    <a:pt x="2489581" y="0"/>
                  </a:lnTo>
                  <a:close/>
                </a:path>
              </a:pathLst>
            </a:custGeom>
            <a:solidFill>
              <a:srgbClr val="7BE3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250935" y="1546860"/>
              <a:ext cx="1300480" cy="585470"/>
            </a:xfrm>
            <a:custGeom>
              <a:avLst/>
              <a:gdLst/>
              <a:ahLst/>
              <a:cxnLst/>
              <a:rect l="l" t="t" r="r" b="b"/>
              <a:pathLst>
                <a:path w="1300479" h="585469">
                  <a:moveTo>
                    <a:pt x="1299972" y="0"/>
                  </a:moveTo>
                  <a:lnTo>
                    <a:pt x="475361" y="127253"/>
                  </a:lnTo>
                  <a:lnTo>
                    <a:pt x="0" y="585215"/>
                  </a:lnTo>
                  <a:lnTo>
                    <a:pt x="1299972" y="229869"/>
                  </a:lnTo>
                  <a:lnTo>
                    <a:pt x="1299972" y="0"/>
                  </a:lnTo>
                  <a:close/>
                </a:path>
              </a:pathLst>
            </a:custGeom>
            <a:solidFill>
              <a:srgbClr val="ACA3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103107" y="1943100"/>
              <a:ext cx="528955" cy="438784"/>
            </a:xfrm>
            <a:custGeom>
              <a:avLst/>
              <a:gdLst/>
              <a:ahLst/>
              <a:cxnLst/>
              <a:rect l="l" t="t" r="r" b="b"/>
              <a:pathLst>
                <a:path w="528954" h="438785">
                  <a:moveTo>
                    <a:pt x="336169" y="0"/>
                  </a:moveTo>
                  <a:lnTo>
                    <a:pt x="0" y="340487"/>
                  </a:lnTo>
                  <a:lnTo>
                    <a:pt x="9175" y="347144"/>
                  </a:lnTo>
                  <a:lnTo>
                    <a:pt x="34258" y="364029"/>
                  </a:lnTo>
                  <a:lnTo>
                    <a:pt x="71580" y="386510"/>
                  </a:lnTo>
                  <a:lnTo>
                    <a:pt x="117475" y="409955"/>
                  </a:lnTo>
                  <a:lnTo>
                    <a:pt x="160027" y="425588"/>
                  </a:lnTo>
                  <a:lnTo>
                    <a:pt x="203200" y="435959"/>
                  </a:lnTo>
                  <a:lnTo>
                    <a:pt x="245133" y="438280"/>
                  </a:lnTo>
                  <a:lnTo>
                    <a:pt x="283972" y="429767"/>
                  </a:lnTo>
                  <a:lnTo>
                    <a:pt x="366325" y="377152"/>
                  </a:lnTo>
                  <a:lnTo>
                    <a:pt x="445595" y="306593"/>
                  </a:lnTo>
                  <a:lnTo>
                    <a:pt x="505267" y="244727"/>
                  </a:lnTo>
                  <a:lnTo>
                    <a:pt x="528827" y="218186"/>
                  </a:lnTo>
                  <a:lnTo>
                    <a:pt x="483108" y="165226"/>
                  </a:lnTo>
                  <a:lnTo>
                    <a:pt x="336169" y="0"/>
                  </a:lnTo>
                  <a:close/>
                </a:path>
              </a:pathLst>
            </a:custGeom>
            <a:solidFill>
              <a:srgbClr val="D7C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21979" y="2109216"/>
              <a:ext cx="410209" cy="272415"/>
            </a:xfrm>
            <a:custGeom>
              <a:avLst/>
              <a:gdLst/>
              <a:ahLst/>
              <a:cxnLst/>
              <a:rect l="l" t="t" r="r" b="b"/>
              <a:pathLst>
                <a:path w="410209" h="272414">
                  <a:moveTo>
                    <a:pt x="364363" y="0"/>
                  </a:moveTo>
                  <a:lnTo>
                    <a:pt x="230870" y="66184"/>
                  </a:lnTo>
                  <a:lnTo>
                    <a:pt x="121189" y="131429"/>
                  </a:lnTo>
                  <a:lnTo>
                    <a:pt x="46894" y="181219"/>
                  </a:lnTo>
                  <a:lnTo>
                    <a:pt x="13287" y="211462"/>
                  </a:lnTo>
                  <a:lnTo>
                    <a:pt x="4413" y="233545"/>
                  </a:lnTo>
                  <a:lnTo>
                    <a:pt x="0" y="243967"/>
                  </a:lnTo>
                  <a:lnTo>
                    <a:pt x="42419" y="259526"/>
                  </a:lnTo>
                  <a:lnTo>
                    <a:pt x="85423" y="269859"/>
                  </a:lnTo>
                  <a:lnTo>
                    <a:pt x="127212" y="272166"/>
                  </a:lnTo>
                  <a:lnTo>
                    <a:pt x="165989" y="263651"/>
                  </a:lnTo>
                  <a:lnTo>
                    <a:pt x="247989" y="211242"/>
                  </a:lnTo>
                  <a:lnTo>
                    <a:pt x="326977" y="140890"/>
                  </a:lnTo>
                  <a:lnTo>
                    <a:pt x="386462" y="79182"/>
                  </a:lnTo>
                  <a:lnTo>
                    <a:pt x="409955" y="52705"/>
                  </a:lnTo>
                  <a:lnTo>
                    <a:pt x="3643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824868" y="130809"/>
              <a:ext cx="364490" cy="3810"/>
            </a:xfrm>
            <a:custGeom>
              <a:avLst/>
              <a:gdLst/>
              <a:ahLst/>
              <a:cxnLst/>
              <a:rect l="l" t="t" r="r" b="b"/>
              <a:pathLst>
                <a:path w="364490" h="3810">
                  <a:moveTo>
                    <a:pt x="364159" y="2540"/>
                  </a:moveTo>
                  <a:lnTo>
                    <a:pt x="302958" y="2540"/>
                  </a:lnTo>
                  <a:lnTo>
                    <a:pt x="302958" y="0"/>
                  </a:lnTo>
                  <a:lnTo>
                    <a:pt x="93814" y="0"/>
                  </a:lnTo>
                  <a:lnTo>
                    <a:pt x="93814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364159" y="3810"/>
                  </a:lnTo>
                  <a:lnTo>
                    <a:pt x="364159" y="2540"/>
                  </a:lnTo>
                  <a:close/>
                </a:path>
              </a:pathLst>
            </a:custGeom>
            <a:solidFill>
              <a:srgbClr val="180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69351" y="681819"/>
              <a:ext cx="4422648" cy="617617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877556" y="1811019"/>
              <a:ext cx="2994660" cy="2150110"/>
            </a:xfrm>
            <a:custGeom>
              <a:avLst/>
              <a:gdLst/>
              <a:ahLst/>
              <a:cxnLst/>
              <a:rect l="l" t="t" r="r" b="b"/>
              <a:pathLst>
                <a:path w="2994659" h="2150110">
                  <a:moveTo>
                    <a:pt x="2994660" y="1657858"/>
                  </a:moveTo>
                  <a:lnTo>
                    <a:pt x="2863342" y="1480820"/>
                  </a:lnTo>
                  <a:lnTo>
                    <a:pt x="2685097" y="1577632"/>
                  </a:lnTo>
                  <a:lnTo>
                    <a:pt x="2684157" y="1574800"/>
                  </a:lnTo>
                  <a:lnTo>
                    <a:pt x="2667241" y="1536700"/>
                  </a:lnTo>
                  <a:lnTo>
                    <a:pt x="2646603" y="1485900"/>
                  </a:lnTo>
                  <a:lnTo>
                    <a:pt x="2622715" y="1435100"/>
                  </a:lnTo>
                  <a:lnTo>
                    <a:pt x="2596083" y="1384300"/>
                  </a:lnTo>
                  <a:lnTo>
                    <a:pt x="2567178" y="1320800"/>
                  </a:lnTo>
                  <a:lnTo>
                    <a:pt x="2536482" y="1270000"/>
                  </a:lnTo>
                  <a:lnTo>
                    <a:pt x="2504490" y="1219200"/>
                  </a:lnTo>
                  <a:lnTo>
                    <a:pt x="2471686" y="1168400"/>
                  </a:lnTo>
                  <a:lnTo>
                    <a:pt x="2405583" y="1092200"/>
                  </a:lnTo>
                  <a:lnTo>
                    <a:pt x="2373249" y="1066800"/>
                  </a:lnTo>
                  <a:lnTo>
                    <a:pt x="2319858" y="1041400"/>
                  </a:lnTo>
                  <a:lnTo>
                    <a:pt x="2292388" y="1016000"/>
                  </a:lnTo>
                  <a:lnTo>
                    <a:pt x="2264600" y="990600"/>
                  </a:lnTo>
                  <a:lnTo>
                    <a:pt x="2236660" y="977900"/>
                  </a:lnTo>
                  <a:lnTo>
                    <a:pt x="2180945" y="927100"/>
                  </a:lnTo>
                  <a:lnTo>
                    <a:pt x="2153501" y="889000"/>
                  </a:lnTo>
                  <a:lnTo>
                    <a:pt x="2126513" y="863600"/>
                  </a:lnTo>
                  <a:lnTo>
                    <a:pt x="2100160" y="825500"/>
                  </a:lnTo>
                  <a:lnTo>
                    <a:pt x="2074608" y="787400"/>
                  </a:lnTo>
                  <a:lnTo>
                    <a:pt x="2049995" y="749300"/>
                  </a:lnTo>
                  <a:lnTo>
                    <a:pt x="2026488" y="698500"/>
                  </a:lnTo>
                  <a:lnTo>
                    <a:pt x="2004237" y="635000"/>
                  </a:lnTo>
                  <a:lnTo>
                    <a:pt x="1983422" y="584200"/>
                  </a:lnTo>
                  <a:lnTo>
                    <a:pt x="1964169" y="520700"/>
                  </a:lnTo>
                  <a:lnTo>
                    <a:pt x="1946656" y="444500"/>
                  </a:lnTo>
                  <a:lnTo>
                    <a:pt x="1915934" y="292100"/>
                  </a:lnTo>
                  <a:lnTo>
                    <a:pt x="1900834" y="228600"/>
                  </a:lnTo>
                  <a:lnTo>
                    <a:pt x="1885543" y="165100"/>
                  </a:lnTo>
                  <a:lnTo>
                    <a:pt x="1869871" y="127000"/>
                  </a:lnTo>
                  <a:lnTo>
                    <a:pt x="1853653" y="88900"/>
                  </a:lnTo>
                  <a:lnTo>
                    <a:pt x="1836699" y="50800"/>
                  </a:lnTo>
                  <a:lnTo>
                    <a:pt x="1818805" y="38100"/>
                  </a:lnTo>
                  <a:lnTo>
                    <a:pt x="1799818" y="12700"/>
                  </a:lnTo>
                  <a:lnTo>
                    <a:pt x="1779536" y="12700"/>
                  </a:lnTo>
                  <a:lnTo>
                    <a:pt x="1757768" y="0"/>
                  </a:lnTo>
                  <a:lnTo>
                    <a:pt x="1709089" y="0"/>
                  </a:lnTo>
                  <a:lnTo>
                    <a:pt x="1681797" y="12700"/>
                  </a:lnTo>
                  <a:lnTo>
                    <a:pt x="1652295" y="12700"/>
                  </a:lnTo>
                  <a:lnTo>
                    <a:pt x="1620393" y="25400"/>
                  </a:lnTo>
                  <a:lnTo>
                    <a:pt x="1585925" y="38100"/>
                  </a:lnTo>
                  <a:lnTo>
                    <a:pt x="1548688" y="38100"/>
                  </a:lnTo>
                  <a:lnTo>
                    <a:pt x="1508506" y="50800"/>
                  </a:lnTo>
                  <a:lnTo>
                    <a:pt x="1466697" y="50800"/>
                  </a:lnTo>
                  <a:lnTo>
                    <a:pt x="1422565" y="63500"/>
                  </a:lnTo>
                  <a:lnTo>
                    <a:pt x="1376451" y="76200"/>
                  </a:lnTo>
                  <a:lnTo>
                    <a:pt x="1328661" y="76200"/>
                  </a:lnTo>
                  <a:lnTo>
                    <a:pt x="877697" y="190500"/>
                  </a:lnTo>
                  <a:lnTo>
                    <a:pt x="806196" y="279400"/>
                  </a:lnTo>
                  <a:lnTo>
                    <a:pt x="715264" y="393700"/>
                  </a:lnTo>
                  <a:lnTo>
                    <a:pt x="749515" y="381000"/>
                  </a:lnTo>
                  <a:lnTo>
                    <a:pt x="791108" y="381000"/>
                  </a:lnTo>
                  <a:lnTo>
                    <a:pt x="838644" y="368300"/>
                  </a:lnTo>
                  <a:lnTo>
                    <a:pt x="890765" y="355600"/>
                  </a:lnTo>
                  <a:lnTo>
                    <a:pt x="1171702" y="292100"/>
                  </a:lnTo>
                  <a:lnTo>
                    <a:pt x="1332865" y="292100"/>
                  </a:lnTo>
                  <a:lnTo>
                    <a:pt x="1336167" y="304800"/>
                  </a:lnTo>
                  <a:lnTo>
                    <a:pt x="1355598" y="317500"/>
                  </a:lnTo>
                  <a:lnTo>
                    <a:pt x="1365377" y="317500"/>
                  </a:lnTo>
                  <a:lnTo>
                    <a:pt x="1368679" y="330200"/>
                  </a:lnTo>
                  <a:lnTo>
                    <a:pt x="1375156" y="330200"/>
                  </a:lnTo>
                  <a:lnTo>
                    <a:pt x="1378458" y="342900"/>
                  </a:lnTo>
                  <a:lnTo>
                    <a:pt x="1381633" y="342900"/>
                  </a:lnTo>
                  <a:lnTo>
                    <a:pt x="1384935" y="355600"/>
                  </a:lnTo>
                  <a:lnTo>
                    <a:pt x="1388110" y="355600"/>
                  </a:lnTo>
                  <a:lnTo>
                    <a:pt x="1388110" y="368300"/>
                  </a:lnTo>
                  <a:lnTo>
                    <a:pt x="1391412" y="368300"/>
                  </a:lnTo>
                  <a:lnTo>
                    <a:pt x="1391412" y="419100"/>
                  </a:lnTo>
                  <a:lnTo>
                    <a:pt x="1395044" y="431800"/>
                  </a:lnTo>
                  <a:lnTo>
                    <a:pt x="1396263" y="457200"/>
                  </a:lnTo>
                  <a:lnTo>
                    <a:pt x="1395044" y="482600"/>
                  </a:lnTo>
                  <a:lnTo>
                    <a:pt x="1391412" y="495300"/>
                  </a:lnTo>
                  <a:lnTo>
                    <a:pt x="1394714" y="508000"/>
                  </a:lnTo>
                  <a:lnTo>
                    <a:pt x="1391412" y="520700"/>
                  </a:lnTo>
                  <a:lnTo>
                    <a:pt x="1380426" y="571500"/>
                  </a:lnTo>
                  <a:lnTo>
                    <a:pt x="1365592" y="609600"/>
                  </a:lnTo>
                  <a:lnTo>
                    <a:pt x="1347139" y="635000"/>
                  </a:lnTo>
                  <a:lnTo>
                    <a:pt x="1325295" y="673100"/>
                  </a:lnTo>
                  <a:lnTo>
                    <a:pt x="1300314" y="698500"/>
                  </a:lnTo>
                  <a:lnTo>
                    <a:pt x="1241831" y="736600"/>
                  </a:lnTo>
                  <a:lnTo>
                    <a:pt x="1173568" y="762000"/>
                  </a:lnTo>
                  <a:lnTo>
                    <a:pt x="1136357" y="774700"/>
                  </a:lnTo>
                  <a:lnTo>
                    <a:pt x="1097407" y="774700"/>
                  </a:lnTo>
                  <a:lnTo>
                    <a:pt x="1056944" y="787400"/>
                  </a:lnTo>
                  <a:lnTo>
                    <a:pt x="972439" y="787400"/>
                  </a:lnTo>
                  <a:lnTo>
                    <a:pt x="928865" y="774700"/>
                  </a:lnTo>
                  <a:lnTo>
                    <a:pt x="884720" y="774700"/>
                  </a:lnTo>
                  <a:lnTo>
                    <a:pt x="663714" y="711200"/>
                  </a:lnTo>
                  <a:lnTo>
                    <a:pt x="621093" y="685800"/>
                  </a:lnTo>
                  <a:lnTo>
                    <a:pt x="579551" y="673100"/>
                  </a:lnTo>
                  <a:lnTo>
                    <a:pt x="539318" y="647700"/>
                  </a:lnTo>
                  <a:lnTo>
                    <a:pt x="500634" y="635000"/>
                  </a:lnTo>
                  <a:lnTo>
                    <a:pt x="453174" y="609600"/>
                  </a:lnTo>
                  <a:lnTo>
                    <a:pt x="408774" y="584200"/>
                  </a:lnTo>
                  <a:lnTo>
                    <a:pt x="368046" y="546100"/>
                  </a:lnTo>
                  <a:lnTo>
                    <a:pt x="331597" y="520700"/>
                  </a:lnTo>
                  <a:lnTo>
                    <a:pt x="321818" y="520700"/>
                  </a:lnTo>
                  <a:lnTo>
                    <a:pt x="308864" y="508000"/>
                  </a:lnTo>
                  <a:lnTo>
                    <a:pt x="286131" y="508000"/>
                  </a:lnTo>
                  <a:lnTo>
                    <a:pt x="282829" y="495300"/>
                  </a:lnTo>
                  <a:lnTo>
                    <a:pt x="260096" y="495300"/>
                  </a:lnTo>
                  <a:lnTo>
                    <a:pt x="236816" y="482600"/>
                  </a:lnTo>
                  <a:lnTo>
                    <a:pt x="215366" y="482600"/>
                  </a:lnTo>
                  <a:lnTo>
                    <a:pt x="195135" y="469900"/>
                  </a:lnTo>
                  <a:lnTo>
                    <a:pt x="54444" y="469900"/>
                  </a:lnTo>
                  <a:lnTo>
                    <a:pt x="25692" y="482600"/>
                  </a:lnTo>
                  <a:lnTo>
                    <a:pt x="0" y="495300"/>
                  </a:lnTo>
                  <a:lnTo>
                    <a:pt x="33197" y="520700"/>
                  </a:lnTo>
                  <a:lnTo>
                    <a:pt x="104889" y="571500"/>
                  </a:lnTo>
                  <a:lnTo>
                    <a:pt x="138988" y="596900"/>
                  </a:lnTo>
                  <a:lnTo>
                    <a:pt x="169037" y="635000"/>
                  </a:lnTo>
                  <a:lnTo>
                    <a:pt x="186677" y="673100"/>
                  </a:lnTo>
                  <a:lnTo>
                    <a:pt x="200342" y="698500"/>
                  </a:lnTo>
                  <a:lnTo>
                    <a:pt x="209715" y="736600"/>
                  </a:lnTo>
                  <a:lnTo>
                    <a:pt x="214503" y="774700"/>
                  </a:lnTo>
                  <a:lnTo>
                    <a:pt x="219925" y="787400"/>
                  </a:lnTo>
                  <a:lnTo>
                    <a:pt x="231927" y="787400"/>
                  </a:lnTo>
                  <a:lnTo>
                    <a:pt x="237363" y="800100"/>
                  </a:lnTo>
                  <a:lnTo>
                    <a:pt x="246570" y="800100"/>
                  </a:lnTo>
                  <a:lnTo>
                    <a:pt x="263829" y="812800"/>
                  </a:lnTo>
                  <a:lnTo>
                    <a:pt x="273050" y="812800"/>
                  </a:lnTo>
                  <a:lnTo>
                    <a:pt x="312039" y="850900"/>
                  </a:lnTo>
                  <a:lnTo>
                    <a:pt x="396798" y="901700"/>
                  </a:lnTo>
                  <a:lnTo>
                    <a:pt x="439000" y="939800"/>
                  </a:lnTo>
                  <a:lnTo>
                    <a:pt x="480796" y="965200"/>
                  </a:lnTo>
                  <a:lnTo>
                    <a:pt x="521957" y="1003300"/>
                  </a:lnTo>
                  <a:lnTo>
                    <a:pt x="562292" y="1028700"/>
                  </a:lnTo>
                  <a:lnTo>
                    <a:pt x="601586" y="1054100"/>
                  </a:lnTo>
                  <a:lnTo>
                    <a:pt x="639597" y="1092200"/>
                  </a:lnTo>
                  <a:lnTo>
                    <a:pt x="676148" y="1117600"/>
                  </a:lnTo>
                  <a:lnTo>
                    <a:pt x="679450" y="1130300"/>
                  </a:lnTo>
                  <a:lnTo>
                    <a:pt x="694131" y="1130300"/>
                  </a:lnTo>
                  <a:lnTo>
                    <a:pt x="699350" y="1143000"/>
                  </a:lnTo>
                  <a:lnTo>
                    <a:pt x="711962" y="1143000"/>
                  </a:lnTo>
                  <a:lnTo>
                    <a:pt x="716813" y="1155700"/>
                  </a:lnTo>
                  <a:lnTo>
                    <a:pt x="726579" y="1155700"/>
                  </a:lnTo>
                  <a:lnTo>
                    <a:pt x="731520" y="1168400"/>
                  </a:lnTo>
                  <a:lnTo>
                    <a:pt x="741235" y="1168400"/>
                  </a:lnTo>
                  <a:lnTo>
                    <a:pt x="746086" y="1181100"/>
                  </a:lnTo>
                  <a:lnTo>
                    <a:pt x="757428" y="1181100"/>
                  </a:lnTo>
                  <a:lnTo>
                    <a:pt x="764032" y="1193800"/>
                  </a:lnTo>
                  <a:lnTo>
                    <a:pt x="783475" y="1206500"/>
                  </a:lnTo>
                  <a:lnTo>
                    <a:pt x="803021" y="1231900"/>
                  </a:lnTo>
                  <a:lnTo>
                    <a:pt x="809498" y="1231900"/>
                  </a:lnTo>
                  <a:lnTo>
                    <a:pt x="815975" y="1244600"/>
                  </a:lnTo>
                  <a:lnTo>
                    <a:pt x="820851" y="1244600"/>
                  </a:lnTo>
                  <a:lnTo>
                    <a:pt x="830643" y="1257300"/>
                  </a:lnTo>
                  <a:lnTo>
                    <a:pt x="842010" y="1257300"/>
                  </a:lnTo>
                  <a:lnTo>
                    <a:pt x="871918" y="1282700"/>
                  </a:lnTo>
                  <a:lnTo>
                    <a:pt x="903363" y="1295400"/>
                  </a:lnTo>
                  <a:lnTo>
                    <a:pt x="936637" y="1320800"/>
                  </a:lnTo>
                  <a:lnTo>
                    <a:pt x="972058" y="1333500"/>
                  </a:lnTo>
                  <a:lnTo>
                    <a:pt x="981837" y="1333500"/>
                  </a:lnTo>
                  <a:lnTo>
                    <a:pt x="988314" y="1346200"/>
                  </a:lnTo>
                  <a:lnTo>
                    <a:pt x="1002906" y="1346200"/>
                  </a:lnTo>
                  <a:lnTo>
                    <a:pt x="1017536" y="1358900"/>
                  </a:lnTo>
                  <a:lnTo>
                    <a:pt x="1032192" y="1358900"/>
                  </a:lnTo>
                  <a:lnTo>
                    <a:pt x="1046861" y="1371600"/>
                  </a:lnTo>
                  <a:lnTo>
                    <a:pt x="1072769" y="1371600"/>
                  </a:lnTo>
                  <a:lnTo>
                    <a:pt x="1079373" y="1384300"/>
                  </a:lnTo>
                  <a:lnTo>
                    <a:pt x="1108583" y="1384300"/>
                  </a:lnTo>
                  <a:lnTo>
                    <a:pt x="1115860" y="1397000"/>
                  </a:lnTo>
                  <a:lnTo>
                    <a:pt x="1143825" y="1397000"/>
                  </a:lnTo>
                  <a:lnTo>
                    <a:pt x="1161084" y="1409700"/>
                  </a:lnTo>
                  <a:lnTo>
                    <a:pt x="1199642" y="1409700"/>
                  </a:lnTo>
                  <a:lnTo>
                    <a:pt x="1206893" y="1422400"/>
                  </a:lnTo>
                  <a:lnTo>
                    <a:pt x="1236675" y="1422400"/>
                  </a:lnTo>
                  <a:lnTo>
                    <a:pt x="1253528" y="1435100"/>
                  </a:lnTo>
                  <a:lnTo>
                    <a:pt x="1274318" y="1435100"/>
                  </a:lnTo>
                  <a:lnTo>
                    <a:pt x="1291488" y="1447800"/>
                  </a:lnTo>
                  <a:lnTo>
                    <a:pt x="1326984" y="1447800"/>
                  </a:lnTo>
                  <a:lnTo>
                    <a:pt x="1345946" y="1460500"/>
                  </a:lnTo>
                  <a:lnTo>
                    <a:pt x="1368679" y="1460500"/>
                  </a:lnTo>
                  <a:lnTo>
                    <a:pt x="1417447" y="1473200"/>
                  </a:lnTo>
                  <a:lnTo>
                    <a:pt x="1447063" y="1473200"/>
                  </a:lnTo>
                  <a:lnTo>
                    <a:pt x="1462659" y="1485900"/>
                  </a:lnTo>
                  <a:lnTo>
                    <a:pt x="1512201" y="1485900"/>
                  </a:lnTo>
                  <a:lnTo>
                    <a:pt x="1533956" y="1498600"/>
                  </a:lnTo>
                  <a:lnTo>
                    <a:pt x="1581277" y="1498600"/>
                  </a:lnTo>
                  <a:lnTo>
                    <a:pt x="1618996" y="1511300"/>
                  </a:lnTo>
                  <a:lnTo>
                    <a:pt x="1656702" y="1511300"/>
                  </a:lnTo>
                  <a:lnTo>
                    <a:pt x="1693799" y="1524000"/>
                  </a:lnTo>
                  <a:lnTo>
                    <a:pt x="1730730" y="1524000"/>
                  </a:lnTo>
                  <a:lnTo>
                    <a:pt x="1748180" y="1536700"/>
                  </a:lnTo>
                  <a:lnTo>
                    <a:pt x="1765300" y="1536700"/>
                  </a:lnTo>
                  <a:lnTo>
                    <a:pt x="1833499" y="1549400"/>
                  </a:lnTo>
                  <a:lnTo>
                    <a:pt x="1882267" y="1549400"/>
                  </a:lnTo>
                  <a:lnTo>
                    <a:pt x="1892046" y="1562100"/>
                  </a:lnTo>
                  <a:lnTo>
                    <a:pt x="1951913" y="1562100"/>
                  </a:lnTo>
                  <a:lnTo>
                    <a:pt x="1963547" y="1574800"/>
                  </a:lnTo>
                  <a:lnTo>
                    <a:pt x="2022119" y="1574800"/>
                  </a:lnTo>
                  <a:lnTo>
                    <a:pt x="2041652" y="1587500"/>
                  </a:lnTo>
                  <a:lnTo>
                    <a:pt x="2078151" y="1587500"/>
                  </a:lnTo>
                  <a:lnTo>
                    <a:pt x="2112327" y="1600200"/>
                  </a:lnTo>
                  <a:lnTo>
                    <a:pt x="2148840" y="1600200"/>
                  </a:lnTo>
                  <a:lnTo>
                    <a:pt x="2152142" y="1612900"/>
                  </a:lnTo>
                  <a:lnTo>
                    <a:pt x="2180158" y="1612900"/>
                  </a:lnTo>
                  <a:lnTo>
                    <a:pt x="2188426" y="1625600"/>
                  </a:lnTo>
                  <a:lnTo>
                    <a:pt x="2204936" y="1625600"/>
                  </a:lnTo>
                  <a:lnTo>
                    <a:pt x="2212276" y="1638300"/>
                  </a:lnTo>
                  <a:lnTo>
                    <a:pt x="2226945" y="1638300"/>
                  </a:lnTo>
                  <a:lnTo>
                    <a:pt x="2230120" y="1651000"/>
                  </a:lnTo>
                  <a:lnTo>
                    <a:pt x="2243201" y="1651000"/>
                  </a:lnTo>
                  <a:lnTo>
                    <a:pt x="2248052" y="1663700"/>
                  </a:lnTo>
                  <a:lnTo>
                    <a:pt x="2257768" y="1663700"/>
                  </a:lnTo>
                  <a:lnTo>
                    <a:pt x="2262632" y="1676400"/>
                  </a:lnTo>
                  <a:lnTo>
                    <a:pt x="2265934" y="1676400"/>
                  </a:lnTo>
                  <a:lnTo>
                    <a:pt x="2271306" y="1689100"/>
                  </a:lnTo>
                  <a:lnTo>
                    <a:pt x="2277300" y="1689100"/>
                  </a:lnTo>
                  <a:lnTo>
                    <a:pt x="2283282" y="1701800"/>
                  </a:lnTo>
                  <a:lnTo>
                    <a:pt x="2288667" y="1701800"/>
                  </a:lnTo>
                  <a:lnTo>
                    <a:pt x="2291969" y="1714500"/>
                  </a:lnTo>
                  <a:lnTo>
                    <a:pt x="2303538" y="1727212"/>
                  </a:lnTo>
                  <a:lnTo>
                    <a:pt x="2313889" y="1752612"/>
                  </a:lnTo>
                  <a:lnTo>
                    <a:pt x="2321890" y="1774888"/>
                  </a:lnTo>
                  <a:lnTo>
                    <a:pt x="2065020" y="1914398"/>
                  </a:lnTo>
                  <a:lnTo>
                    <a:pt x="2065020" y="2149856"/>
                  </a:lnTo>
                  <a:lnTo>
                    <a:pt x="2994660" y="165785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42575" y="3468623"/>
              <a:ext cx="2249424" cy="338937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00112" y="124460"/>
              <a:ext cx="5182742" cy="1113409"/>
            </a:xfrm>
            <a:prstGeom prst="rect">
              <a:avLst/>
            </a:prstGeom>
          </p:spPr>
        </p:pic>
      </p:grpSp>
      <p:sp>
        <p:nvSpPr>
          <p:cNvPr id="18" name="object 18"/>
          <p:cNvSpPr/>
          <p:nvPr/>
        </p:nvSpPr>
        <p:spPr>
          <a:xfrm>
            <a:off x="496823" y="1821179"/>
            <a:ext cx="495300" cy="4133215"/>
          </a:xfrm>
          <a:custGeom>
            <a:avLst/>
            <a:gdLst/>
            <a:ahLst/>
            <a:cxnLst/>
            <a:rect l="l" t="t" r="r" b="b"/>
            <a:pathLst>
              <a:path w="495300" h="4133215">
                <a:moveTo>
                  <a:pt x="45720" y="4017264"/>
                </a:moveTo>
                <a:lnTo>
                  <a:pt x="54821" y="3972179"/>
                </a:lnTo>
                <a:lnTo>
                  <a:pt x="79643" y="3935363"/>
                </a:lnTo>
                <a:lnTo>
                  <a:pt x="116459" y="3910541"/>
                </a:lnTo>
                <a:lnTo>
                  <a:pt x="161544" y="3901440"/>
                </a:lnTo>
                <a:lnTo>
                  <a:pt x="373380" y="3901440"/>
                </a:lnTo>
                <a:lnTo>
                  <a:pt x="418464" y="3910541"/>
                </a:lnTo>
                <a:lnTo>
                  <a:pt x="455280" y="3935363"/>
                </a:lnTo>
                <a:lnTo>
                  <a:pt x="480102" y="3972179"/>
                </a:lnTo>
                <a:lnTo>
                  <a:pt x="489204" y="4017264"/>
                </a:lnTo>
                <a:lnTo>
                  <a:pt x="480102" y="4062348"/>
                </a:lnTo>
                <a:lnTo>
                  <a:pt x="455280" y="4099164"/>
                </a:lnTo>
                <a:lnTo>
                  <a:pt x="418464" y="4123986"/>
                </a:lnTo>
                <a:lnTo>
                  <a:pt x="373380" y="4133088"/>
                </a:lnTo>
                <a:lnTo>
                  <a:pt x="161544" y="4133088"/>
                </a:lnTo>
                <a:lnTo>
                  <a:pt x="116459" y="4123986"/>
                </a:lnTo>
                <a:lnTo>
                  <a:pt x="79643" y="4099164"/>
                </a:lnTo>
                <a:lnTo>
                  <a:pt x="54821" y="4062348"/>
                </a:lnTo>
                <a:lnTo>
                  <a:pt x="45720" y="4017264"/>
                </a:lnTo>
                <a:close/>
              </a:path>
              <a:path w="495300" h="4133215">
                <a:moveTo>
                  <a:pt x="47244" y="116586"/>
                </a:moveTo>
                <a:lnTo>
                  <a:pt x="56405" y="71205"/>
                </a:lnTo>
                <a:lnTo>
                  <a:pt x="81391" y="34147"/>
                </a:lnTo>
                <a:lnTo>
                  <a:pt x="118449" y="9161"/>
                </a:lnTo>
                <a:lnTo>
                  <a:pt x="163830" y="0"/>
                </a:lnTo>
                <a:lnTo>
                  <a:pt x="374142" y="0"/>
                </a:lnTo>
                <a:lnTo>
                  <a:pt x="419522" y="9161"/>
                </a:lnTo>
                <a:lnTo>
                  <a:pt x="456580" y="34147"/>
                </a:lnTo>
                <a:lnTo>
                  <a:pt x="481566" y="71205"/>
                </a:lnTo>
                <a:lnTo>
                  <a:pt x="490728" y="116586"/>
                </a:lnTo>
                <a:lnTo>
                  <a:pt x="481566" y="161966"/>
                </a:lnTo>
                <a:lnTo>
                  <a:pt x="456580" y="199024"/>
                </a:lnTo>
                <a:lnTo>
                  <a:pt x="419522" y="224010"/>
                </a:lnTo>
                <a:lnTo>
                  <a:pt x="374142" y="233172"/>
                </a:lnTo>
                <a:lnTo>
                  <a:pt x="163830" y="233172"/>
                </a:lnTo>
                <a:lnTo>
                  <a:pt x="118449" y="224010"/>
                </a:lnTo>
                <a:lnTo>
                  <a:pt x="81391" y="199024"/>
                </a:lnTo>
                <a:lnTo>
                  <a:pt x="56405" y="161966"/>
                </a:lnTo>
                <a:lnTo>
                  <a:pt x="47244" y="116586"/>
                </a:lnTo>
                <a:close/>
              </a:path>
              <a:path w="495300" h="4133215">
                <a:moveTo>
                  <a:pt x="51816" y="1362456"/>
                </a:moveTo>
                <a:lnTo>
                  <a:pt x="60917" y="1317355"/>
                </a:lnTo>
                <a:lnTo>
                  <a:pt x="85739" y="1280541"/>
                </a:lnTo>
                <a:lnTo>
                  <a:pt x="122555" y="1255728"/>
                </a:lnTo>
                <a:lnTo>
                  <a:pt x="167640" y="1246632"/>
                </a:lnTo>
                <a:lnTo>
                  <a:pt x="379476" y="1246632"/>
                </a:lnTo>
                <a:lnTo>
                  <a:pt x="424560" y="1255728"/>
                </a:lnTo>
                <a:lnTo>
                  <a:pt x="461376" y="1280541"/>
                </a:lnTo>
                <a:lnTo>
                  <a:pt x="486198" y="1317355"/>
                </a:lnTo>
                <a:lnTo>
                  <a:pt x="495300" y="1362456"/>
                </a:lnTo>
                <a:lnTo>
                  <a:pt x="486198" y="1407556"/>
                </a:lnTo>
                <a:lnTo>
                  <a:pt x="461376" y="1444371"/>
                </a:lnTo>
                <a:lnTo>
                  <a:pt x="424560" y="1469183"/>
                </a:lnTo>
                <a:lnTo>
                  <a:pt x="379476" y="1478280"/>
                </a:lnTo>
                <a:lnTo>
                  <a:pt x="167640" y="1478280"/>
                </a:lnTo>
                <a:lnTo>
                  <a:pt x="122555" y="1469183"/>
                </a:lnTo>
                <a:lnTo>
                  <a:pt x="85739" y="1444371"/>
                </a:lnTo>
                <a:lnTo>
                  <a:pt x="60917" y="1407556"/>
                </a:lnTo>
                <a:lnTo>
                  <a:pt x="51816" y="1362456"/>
                </a:lnTo>
                <a:close/>
              </a:path>
              <a:path w="495300" h="4133215">
                <a:moveTo>
                  <a:pt x="0" y="2553462"/>
                </a:moveTo>
                <a:lnTo>
                  <a:pt x="9161" y="2508081"/>
                </a:lnTo>
                <a:lnTo>
                  <a:pt x="34147" y="2471023"/>
                </a:lnTo>
                <a:lnTo>
                  <a:pt x="71205" y="2446037"/>
                </a:lnTo>
                <a:lnTo>
                  <a:pt x="116586" y="2436876"/>
                </a:lnTo>
                <a:lnTo>
                  <a:pt x="326898" y="2436876"/>
                </a:lnTo>
                <a:lnTo>
                  <a:pt x="372278" y="2446037"/>
                </a:lnTo>
                <a:lnTo>
                  <a:pt x="409336" y="2471023"/>
                </a:lnTo>
                <a:lnTo>
                  <a:pt x="434322" y="2508081"/>
                </a:lnTo>
                <a:lnTo>
                  <a:pt x="443484" y="2553462"/>
                </a:lnTo>
                <a:lnTo>
                  <a:pt x="434322" y="2598842"/>
                </a:lnTo>
                <a:lnTo>
                  <a:pt x="409336" y="2635900"/>
                </a:lnTo>
                <a:lnTo>
                  <a:pt x="372278" y="2660886"/>
                </a:lnTo>
                <a:lnTo>
                  <a:pt x="326898" y="2670048"/>
                </a:lnTo>
                <a:lnTo>
                  <a:pt x="116586" y="2670048"/>
                </a:lnTo>
                <a:lnTo>
                  <a:pt x="71205" y="2660886"/>
                </a:lnTo>
                <a:lnTo>
                  <a:pt x="34147" y="2635900"/>
                </a:lnTo>
                <a:lnTo>
                  <a:pt x="9161" y="2598842"/>
                </a:lnTo>
                <a:lnTo>
                  <a:pt x="0" y="2553462"/>
                </a:lnTo>
                <a:close/>
              </a:path>
            </a:pathLst>
          </a:custGeom>
          <a:ln w="12192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072082" y="1658492"/>
            <a:ext cx="4642917" cy="45595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95"/>
              </a:spcBef>
            </a:pPr>
            <a:r>
              <a:rPr sz="1600" i="1" spc="-1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Calibri Light"/>
              </a:rPr>
              <a:t>Приказ</a:t>
            </a:r>
            <a:r>
              <a:rPr sz="1600" i="1" spc="-55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1600" i="1" spc="-15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Calibri Light"/>
              </a:rPr>
              <a:t>Минтруда</a:t>
            </a:r>
            <a:r>
              <a:rPr sz="1600" i="1" spc="-55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1600" i="1" spc="-1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Calibri Light"/>
              </a:rPr>
              <a:t>России</a:t>
            </a:r>
            <a:r>
              <a:rPr sz="1600" i="1" spc="-4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1600" i="1" spc="-1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Calibri Light"/>
              </a:rPr>
              <a:t>от</a:t>
            </a:r>
            <a:r>
              <a:rPr sz="1600" i="1" spc="-3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1600" i="1" spc="-1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Calibri Light"/>
              </a:rPr>
              <a:t>15.12.2020</a:t>
            </a:r>
            <a:r>
              <a:rPr sz="1600" i="1" spc="-5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1600" i="1" spc="-1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Calibri Light"/>
              </a:rPr>
              <a:t>№</a:t>
            </a:r>
            <a:r>
              <a:rPr lang="ru-RU" sz="1600" i="1" spc="-1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1600" i="1" spc="-1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Calibri Light"/>
              </a:rPr>
              <a:t>902н </a:t>
            </a:r>
            <a:endParaRPr sz="1600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  <a:cs typeface="Calibri Light"/>
            </a:endParaRPr>
          </a:p>
          <a:p>
            <a:pPr marL="17780" marR="448309">
              <a:lnSpc>
                <a:spcPct val="100000"/>
              </a:lnSpc>
            </a:pPr>
            <a:r>
              <a:rPr lang="ru-RU" sz="1600" i="1" spc="-1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Calibri Light"/>
              </a:rPr>
              <a:t>"</a:t>
            </a:r>
            <a:r>
              <a:rPr sz="1600" i="1" spc="-10" dirty="0" err="1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Calibri Light"/>
              </a:rPr>
              <a:t>Об</a:t>
            </a:r>
            <a:r>
              <a:rPr sz="1600" i="1" spc="-1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1600" i="1" spc="-15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Calibri Light"/>
              </a:rPr>
              <a:t>утверждении </a:t>
            </a:r>
            <a:r>
              <a:rPr sz="1600" i="1" spc="-1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Calibri Light"/>
              </a:rPr>
              <a:t>правил </a:t>
            </a:r>
            <a:r>
              <a:rPr sz="1600" i="1" spc="-5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Calibri Light"/>
              </a:rPr>
              <a:t>по </a:t>
            </a:r>
            <a:r>
              <a:rPr sz="1600" i="1" spc="-1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Calibri Light"/>
              </a:rPr>
              <a:t>охране труда при </a:t>
            </a:r>
            <a:r>
              <a:rPr sz="1600" i="1" spc="-35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1600" i="1" spc="-15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Calibri Light"/>
              </a:rPr>
              <a:t>работе</a:t>
            </a:r>
            <a:r>
              <a:rPr sz="1600" i="1" spc="-45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1600" i="1" spc="-5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Calibri Light"/>
              </a:rPr>
              <a:t>в</a:t>
            </a:r>
            <a:r>
              <a:rPr sz="1600" i="1" spc="-35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1600" i="1" spc="-15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Calibri Light"/>
              </a:rPr>
              <a:t>ограниченных</a:t>
            </a:r>
            <a:r>
              <a:rPr sz="1600" i="1" spc="-5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1600" i="1" spc="-1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Calibri Light"/>
              </a:rPr>
              <a:t>и</a:t>
            </a:r>
            <a:r>
              <a:rPr sz="1600" i="1" spc="-15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Calibri Light"/>
              </a:rPr>
              <a:t> замкнутых</a:t>
            </a:r>
            <a:r>
              <a:rPr sz="1600" i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endParaRPr sz="1600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  <a:cs typeface="Calibri Light"/>
            </a:endParaRPr>
          </a:p>
          <a:p>
            <a:pPr marL="17780">
              <a:lnSpc>
                <a:spcPct val="100000"/>
              </a:lnSpc>
            </a:pPr>
            <a:r>
              <a:rPr lang="ru-RU" sz="1600" i="1" spc="-1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Calibri Light"/>
              </a:rPr>
              <a:t>пространствах"</a:t>
            </a:r>
            <a:endParaRPr sz="1600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  <a:cs typeface="Calibri Ligh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 dirty="0">
              <a:latin typeface="Liberation Serif" panose="02020603050405020304" pitchFamily="18" charset="0"/>
              <a:cs typeface="Calibri Light"/>
            </a:endParaRPr>
          </a:p>
          <a:p>
            <a:pPr marL="17780" marR="410845">
              <a:lnSpc>
                <a:spcPct val="100000"/>
              </a:lnSpc>
            </a:pPr>
            <a:r>
              <a:rPr sz="1600" i="1" spc="-1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Calibri Light"/>
              </a:rPr>
              <a:t>Приказ </a:t>
            </a:r>
            <a:r>
              <a:rPr sz="1600" i="1" spc="-15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Calibri Light"/>
              </a:rPr>
              <a:t>Минтруда </a:t>
            </a:r>
            <a:r>
              <a:rPr sz="1600" i="1" spc="-1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Calibri Light"/>
              </a:rPr>
              <a:t>России от 17.12.2020 </a:t>
            </a:r>
            <a:r>
              <a:rPr lang="ru-RU" sz="1600" i="1" spc="-1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Calibri Light"/>
              </a:rPr>
              <a:t>№</a:t>
            </a:r>
            <a:r>
              <a:rPr lang="ru-RU" sz="1600" i="1" spc="-1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1600" i="1" spc="-1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Calibri Light"/>
              </a:rPr>
              <a:t>924н </a:t>
            </a:r>
            <a:r>
              <a:rPr sz="1600" i="1" spc="-35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lang="ru-RU" sz="1600" i="1" spc="-1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Calibri Light"/>
              </a:rPr>
              <a:t>"</a:t>
            </a:r>
            <a:r>
              <a:rPr sz="1600" i="1" spc="-10" dirty="0" err="1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Calibri Light"/>
              </a:rPr>
              <a:t>Об</a:t>
            </a:r>
            <a:r>
              <a:rPr sz="1600" i="1" spc="-1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1600" i="1" spc="-15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Calibri Light"/>
              </a:rPr>
              <a:t>утверждении Правил </a:t>
            </a:r>
            <a:r>
              <a:rPr sz="1600" i="1" spc="-1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Calibri Light"/>
              </a:rPr>
              <a:t>по охране труда </a:t>
            </a:r>
            <a:r>
              <a:rPr sz="1600" i="1" spc="-15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Calibri Light"/>
              </a:rPr>
              <a:t>при </a:t>
            </a:r>
            <a:r>
              <a:rPr sz="1600" i="1" spc="-1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1600" i="1" spc="-15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Calibri Light"/>
              </a:rPr>
              <a:t>эксплуатации объектов теплоснабжения </a:t>
            </a:r>
            <a:r>
              <a:rPr sz="1600" i="1" spc="-1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Calibri Light"/>
              </a:rPr>
              <a:t>и </a:t>
            </a:r>
            <a:r>
              <a:rPr sz="1600" i="1" spc="-5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1600" i="1" spc="-15" dirty="0" err="1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Calibri Light"/>
              </a:rPr>
              <a:t>теплопотребляющих</a:t>
            </a:r>
            <a:r>
              <a:rPr sz="1600" i="1" spc="-5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1600" i="1" spc="-15" dirty="0" err="1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Calibri Light"/>
              </a:rPr>
              <a:t>установок</a:t>
            </a:r>
            <a:r>
              <a:rPr lang="ru-RU" sz="1600" i="1" spc="-15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Calibri Light"/>
              </a:rPr>
              <a:t>"</a:t>
            </a:r>
            <a:endParaRPr sz="1600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  <a:cs typeface="Calibri Ligh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200" dirty="0">
              <a:latin typeface="Liberation Serif" panose="02020603050405020304" pitchFamily="18" charset="0"/>
              <a:cs typeface="Calibri Light"/>
            </a:endParaRPr>
          </a:p>
          <a:p>
            <a:pPr marL="12700" marR="340360">
              <a:lnSpc>
                <a:spcPct val="100000"/>
              </a:lnSpc>
            </a:pPr>
            <a:r>
              <a:rPr sz="1600" i="1" spc="-1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Calibri Light"/>
              </a:rPr>
              <a:t>Приказ </a:t>
            </a:r>
            <a:r>
              <a:rPr sz="1600" i="1" spc="-15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Calibri Light"/>
              </a:rPr>
              <a:t>Минтруда </a:t>
            </a:r>
            <a:r>
              <a:rPr sz="1600" i="1" spc="-1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Calibri Light"/>
              </a:rPr>
              <a:t>РФ от 29.10.2020 №758н </a:t>
            </a:r>
            <a:r>
              <a:rPr lang="ru-RU" sz="1600" i="1" spc="-1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Calibri Light"/>
              </a:rPr>
              <a:t>"</a:t>
            </a:r>
            <a:r>
              <a:rPr sz="1600" i="1" spc="-10" dirty="0" err="1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Calibri Light"/>
              </a:rPr>
              <a:t>Об</a:t>
            </a:r>
            <a:r>
              <a:rPr sz="1600" i="1" spc="-1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1600" i="1" spc="-35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1600" i="1" spc="-15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Calibri Light"/>
              </a:rPr>
              <a:t>утверждении </a:t>
            </a:r>
            <a:r>
              <a:rPr sz="1600" i="1" spc="-1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Calibri Light"/>
              </a:rPr>
              <a:t>правил </a:t>
            </a:r>
            <a:r>
              <a:rPr sz="1600" i="1" spc="-5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Calibri Light"/>
              </a:rPr>
              <a:t>по </a:t>
            </a:r>
            <a:r>
              <a:rPr sz="1600" i="1" spc="-1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Calibri Light"/>
              </a:rPr>
              <a:t>охране труда </a:t>
            </a:r>
            <a:r>
              <a:rPr sz="1600" i="1" spc="-5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Calibri Light"/>
              </a:rPr>
              <a:t>в </a:t>
            </a:r>
            <a:r>
              <a:rPr sz="1600" i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1600" i="1" spc="-20" dirty="0" err="1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Calibri Light"/>
              </a:rPr>
              <a:t>жилищно-коммунальном</a:t>
            </a:r>
            <a:r>
              <a:rPr sz="1600" i="1" spc="-45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1600" i="1" spc="-10" dirty="0" err="1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Calibri Light"/>
              </a:rPr>
              <a:t>хозяйстве</a:t>
            </a:r>
            <a:r>
              <a:rPr lang="ru-RU" sz="1600" i="1" spc="-1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Calibri Light"/>
              </a:rPr>
              <a:t>"</a:t>
            </a:r>
            <a:endParaRPr sz="1600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  <a:cs typeface="Calibri Light"/>
            </a:endParaRPr>
          </a:p>
          <a:p>
            <a:pPr>
              <a:lnSpc>
                <a:spcPct val="100000"/>
              </a:lnSpc>
            </a:pPr>
            <a:endParaRPr sz="1600" dirty="0">
              <a:latin typeface="Liberation Serif" panose="02020603050405020304" pitchFamily="18" charset="0"/>
              <a:cs typeface="Calibri Ligh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 dirty="0">
              <a:latin typeface="Liberation Serif" panose="02020603050405020304" pitchFamily="18" charset="0"/>
              <a:cs typeface="Calibri Light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600" i="1" spc="-1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Calibri Light"/>
              </a:rPr>
              <a:t>Приказ </a:t>
            </a:r>
            <a:r>
              <a:rPr sz="1600" i="1" spc="-15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Calibri Light"/>
              </a:rPr>
              <a:t>Минтруда </a:t>
            </a:r>
            <a:r>
              <a:rPr sz="1600" i="1" spc="-5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Calibri Light"/>
              </a:rPr>
              <a:t>России </a:t>
            </a:r>
            <a:r>
              <a:rPr sz="1600" i="1" spc="-1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Calibri Light"/>
              </a:rPr>
              <a:t>от 16.11.2020 </a:t>
            </a:r>
            <a:r>
              <a:rPr sz="1600" i="1" spc="-15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Calibri Light"/>
              </a:rPr>
              <a:t>№782н </a:t>
            </a:r>
            <a:r>
              <a:rPr lang="ru-RU" sz="1600" i="1" spc="-1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Calibri Light"/>
              </a:rPr>
              <a:t>"</a:t>
            </a:r>
            <a:r>
              <a:rPr sz="1600" i="1" spc="-10" dirty="0" err="1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Calibri Light"/>
              </a:rPr>
              <a:t>Об</a:t>
            </a:r>
            <a:r>
              <a:rPr sz="1600" i="1" spc="-1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1600" i="1" spc="-35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1600" i="1" spc="-15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Calibri Light"/>
              </a:rPr>
              <a:t>утверждении </a:t>
            </a:r>
            <a:r>
              <a:rPr sz="1600" i="1" spc="-1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Calibri Light"/>
              </a:rPr>
              <a:t>правил </a:t>
            </a:r>
            <a:r>
              <a:rPr sz="1600" i="1" spc="-5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Calibri Light"/>
              </a:rPr>
              <a:t>по </a:t>
            </a:r>
            <a:r>
              <a:rPr sz="1600" i="1" spc="-1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Calibri Light"/>
              </a:rPr>
              <a:t>охране труда при работе </a:t>
            </a:r>
            <a:r>
              <a:rPr sz="1600" i="1" spc="-5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1600" i="1" spc="-10" dirty="0" err="1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Calibri Light"/>
              </a:rPr>
              <a:t>на</a:t>
            </a:r>
            <a:r>
              <a:rPr sz="1600" i="1" spc="-3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1600" i="1" spc="-10" dirty="0" err="1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Calibri Light"/>
              </a:rPr>
              <a:t>высоте</a:t>
            </a:r>
            <a:r>
              <a:rPr lang="ru-RU" sz="1600" i="1" spc="-1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Calibri Light"/>
              </a:rPr>
              <a:t>"</a:t>
            </a:r>
            <a:endParaRPr sz="1600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  <a:cs typeface="Calibri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8077200" y="0"/>
            <a:ext cx="4114800" cy="6858000"/>
          </a:xfrm>
          <a:custGeom>
            <a:avLst/>
            <a:gdLst/>
            <a:ahLst/>
            <a:cxnLst/>
            <a:rect l="l" t="t" r="r" b="b"/>
            <a:pathLst>
              <a:path w="4114800" h="6858000">
                <a:moveTo>
                  <a:pt x="0" y="6858000"/>
                </a:moveTo>
                <a:lnTo>
                  <a:pt x="4114800" y="6858000"/>
                </a:lnTo>
                <a:lnTo>
                  <a:pt x="41148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37367" y="1702025"/>
            <a:ext cx="3501746" cy="2629887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>
              <a:lnSpc>
                <a:spcPct val="92600"/>
              </a:lnSpc>
              <a:spcBef>
                <a:spcPts val="420"/>
              </a:spcBef>
            </a:pPr>
            <a:r>
              <a:rPr sz="3600" b="1" spc="-10" dirty="0">
                <a:solidFill>
                  <a:srgbClr val="001F5F"/>
                </a:solidFill>
                <a:latin typeface="Liberation Serif" panose="02020603050405020304" pitchFamily="18" charset="0"/>
                <a:cs typeface="Segoe UI"/>
              </a:rPr>
              <a:t>ОСНОВНЫЕ </a:t>
            </a:r>
            <a:r>
              <a:rPr sz="3600" b="1" spc="-5" dirty="0">
                <a:solidFill>
                  <a:srgbClr val="001F5F"/>
                </a:solidFill>
                <a:latin typeface="Liberation Serif" panose="02020603050405020304" pitchFamily="18" charset="0"/>
                <a:cs typeface="Segoe UI"/>
              </a:rPr>
              <a:t> ПРИЧИНЫ </a:t>
            </a:r>
            <a:r>
              <a:rPr sz="3600" b="1" dirty="0">
                <a:solidFill>
                  <a:srgbClr val="001F5F"/>
                </a:solidFill>
                <a:latin typeface="Liberation Serif" panose="02020603050405020304" pitchFamily="18" charset="0"/>
                <a:cs typeface="Segoe UI"/>
              </a:rPr>
              <a:t> </a:t>
            </a:r>
            <a:r>
              <a:rPr sz="3600" b="1" spc="-5" dirty="0">
                <a:solidFill>
                  <a:srgbClr val="001F5F"/>
                </a:solidFill>
                <a:latin typeface="Liberation Serif" panose="02020603050405020304" pitchFamily="18" charset="0"/>
                <a:cs typeface="Segoe UI"/>
              </a:rPr>
              <a:t>НЕСЧ</a:t>
            </a:r>
            <a:r>
              <a:rPr sz="3600" b="1" spc="-30" dirty="0">
                <a:solidFill>
                  <a:srgbClr val="001F5F"/>
                </a:solidFill>
                <a:latin typeface="Liberation Serif" panose="02020603050405020304" pitchFamily="18" charset="0"/>
                <a:cs typeface="Segoe UI"/>
              </a:rPr>
              <a:t>А</a:t>
            </a:r>
            <a:r>
              <a:rPr sz="3600" b="1" spc="-5" dirty="0">
                <a:solidFill>
                  <a:srgbClr val="001F5F"/>
                </a:solidFill>
                <a:latin typeface="Liberation Serif" panose="02020603050405020304" pitchFamily="18" charset="0"/>
                <a:cs typeface="Segoe UI"/>
              </a:rPr>
              <a:t>СТНЫХ  </a:t>
            </a:r>
            <a:r>
              <a:rPr sz="3600" b="1" spc="-5" dirty="0" smtClean="0">
                <a:solidFill>
                  <a:srgbClr val="001F5F"/>
                </a:solidFill>
                <a:latin typeface="Liberation Serif" panose="02020603050405020304" pitchFamily="18" charset="0"/>
                <a:cs typeface="Segoe UI"/>
              </a:rPr>
              <a:t>СЛУЧАЕВ</a:t>
            </a:r>
            <a:r>
              <a:rPr sz="3600" b="1" dirty="0" smtClean="0">
                <a:solidFill>
                  <a:srgbClr val="001F5F"/>
                </a:solidFill>
                <a:latin typeface="Liberation Serif" panose="02020603050405020304" pitchFamily="18" charset="0"/>
                <a:cs typeface="Segoe UI"/>
              </a:rPr>
              <a:t> </a:t>
            </a:r>
            <a:r>
              <a:rPr sz="3600" b="1" spc="-5" dirty="0">
                <a:solidFill>
                  <a:srgbClr val="001F5F"/>
                </a:solidFill>
                <a:latin typeface="Liberation Serif" panose="02020603050405020304" pitchFamily="18" charset="0"/>
                <a:cs typeface="Segoe UI"/>
              </a:rPr>
              <a:t>ПРИ</a:t>
            </a:r>
            <a:r>
              <a:rPr sz="3600" b="1" spc="265" dirty="0">
                <a:solidFill>
                  <a:srgbClr val="001F5F"/>
                </a:solidFill>
                <a:latin typeface="Liberation Serif" panose="02020603050405020304" pitchFamily="18" charset="0"/>
                <a:cs typeface="Segoe UI"/>
              </a:rPr>
              <a:t> </a:t>
            </a:r>
            <a:r>
              <a:rPr sz="3600" b="1" spc="-70" dirty="0" smtClean="0">
                <a:solidFill>
                  <a:srgbClr val="001F5F"/>
                </a:solidFill>
                <a:latin typeface="Liberation Serif" panose="02020603050405020304" pitchFamily="18" charset="0"/>
                <a:cs typeface="Segoe UI"/>
              </a:rPr>
              <a:t>РАБОТЕ</a:t>
            </a:r>
            <a:r>
              <a:rPr sz="3600" b="1" spc="-65" dirty="0" smtClean="0">
                <a:solidFill>
                  <a:srgbClr val="001F5F"/>
                </a:solidFill>
                <a:latin typeface="Liberation Serif" panose="02020603050405020304" pitchFamily="18" charset="0"/>
                <a:cs typeface="Segoe UI"/>
              </a:rPr>
              <a:t> </a:t>
            </a:r>
            <a:r>
              <a:rPr sz="3600" b="1" dirty="0">
                <a:solidFill>
                  <a:srgbClr val="001F5F"/>
                </a:solidFill>
                <a:latin typeface="Liberation Serif" panose="02020603050405020304" pitchFamily="18" charset="0"/>
                <a:cs typeface="Segoe UI"/>
              </a:rPr>
              <a:t>В</a:t>
            </a:r>
            <a:r>
              <a:rPr sz="3600" b="1" spc="-50" dirty="0">
                <a:solidFill>
                  <a:srgbClr val="001F5F"/>
                </a:solidFill>
                <a:latin typeface="Liberation Serif" panose="02020603050405020304" pitchFamily="18" charset="0"/>
                <a:cs typeface="Segoe UI"/>
              </a:rPr>
              <a:t> </a:t>
            </a:r>
            <a:r>
              <a:rPr lang="ru-RU" sz="3600" b="1" spc="-25" dirty="0" smtClean="0">
                <a:solidFill>
                  <a:srgbClr val="001F5F"/>
                </a:solidFill>
                <a:latin typeface="Liberation Serif" panose="02020603050405020304" pitchFamily="18" charset="0"/>
                <a:cs typeface="Segoe UI"/>
              </a:rPr>
              <a:t>ОЗП</a:t>
            </a:r>
            <a:endParaRPr sz="3600" dirty="0">
              <a:latin typeface="Liberation Serif" panose="02020603050405020304" pitchFamily="18" charset="0"/>
              <a:cs typeface="Segoe U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14800" y="0"/>
            <a:ext cx="3962400" cy="685800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267200" y="343916"/>
            <a:ext cx="3733799" cy="29668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Liberation Serif" panose="02020603050405020304" pitchFamily="18" charset="0"/>
                <a:cs typeface="Segoe UI"/>
              </a:rPr>
              <a:t>НЕУДОВЛЕТВОРИТЕЛЬНАЯ </a:t>
            </a:r>
            <a:r>
              <a:rPr sz="1600" b="1" dirty="0">
                <a:solidFill>
                  <a:srgbClr val="FFFFFF"/>
                </a:solidFill>
                <a:latin typeface="Liberation Serif" panose="02020603050405020304" pitchFamily="18" charset="0"/>
                <a:cs typeface="Segoe UI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Liberation Serif" panose="02020603050405020304" pitchFamily="18" charset="0"/>
                <a:cs typeface="Segoe UI"/>
              </a:rPr>
              <a:t>ОРГАНИЗАЦИЯ</a:t>
            </a:r>
            <a:r>
              <a:rPr sz="1600" b="1" spc="5" dirty="0">
                <a:solidFill>
                  <a:srgbClr val="FFFFFF"/>
                </a:solidFill>
                <a:latin typeface="Liberation Serif" panose="02020603050405020304" pitchFamily="18" charset="0"/>
                <a:cs typeface="Segoe U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Liberation Serif" panose="02020603050405020304" pitchFamily="18" charset="0"/>
                <a:cs typeface="Segoe UI"/>
              </a:rPr>
              <a:t>ПРОИЗВОДСТВА </a:t>
            </a:r>
            <a:r>
              <a:rPr sz="1600" b="1" spc="-5" dirty="0">
                <a:solidFill>
                  <a:srgbClr val="FFFFFF"/>
                </a:solidFill>
                <a:latin typeface="Liberation Serif" panose="02020603050405020304" pitchFamily="18" charset="0"/>
                <a:cs typeface="Segoe UI"/>
              </a:rPr>
              <a:t> </a:t>
            </a:r>
            <a:r>
              <a:rPr sz="1600" b="1" spc="-50" dirty="0">
                <a:solidFill>
                  <a:srgbClr val="FFFFFF"/>
                </a:solidFill>
                <a:latin typeface="Liberation Serif" panose="02020603050405020304" pitchFamily="18" charset="0"/>
                <a:cs typeface="Segoe UI"/>
              </a:rPr>
              <a:t>РАБОТ,</a:t>
            </a:r>
            <a:r>
              <a:rPr sz="1600" b="1" spc="-10" dirty="0">
                <a:solidFill>
                  <a:srgbClr val="FFFFFF"/>
                </a:solidFill>
                <a:latin typeface="Liberation Serif" panose="02020603050405020304" pitchFamily="18" charset="0"/>
                <a:cs typeface="Segoe UI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Liberation Serif" panose="02020603050405020304" pitchFamily="18" charset="0"/>
                <a:cs typeface="Segoe UI"/>
              </a:rPr>
              <a:t>ВЫРАЗИВШАЯСЯ</a:t>
            </a:r>
            <a:r>
              <a:rPr sz="1600" b="1" spc="40" dirty="0">
                <a:solidFill>
                  <a:srgbClr val="FFFFFF"/>
                </a:solidFill>
                <a:latin typeface="Liberation Serif" panose="02020603050405020304" pitchFamily="18" charset="0"/>
                <a:cs typeface="Segoe U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Liberation Serif" panose="02020603050405020304" pitchFamily="18" charset="0"/>
                <a:cs typeface="Segoe UI"/>
              </a:rPr>
              <a:t>В </a:t>
            </a:r>
            <a:r>
              <a:rPr sz="1600" b="1" dirty="0">
                <a:solidFill>
                  <a:srgbClr val="FFFFFF"/>
                </a:solidFill>
                <a:latin typeface="Liberation Serif" panose="02020603050405020304" pitchFamily="18" charset="0"/>
                <a:cs typeface="Segoe U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Liberation Serif" panose="02020603050405020304" pitchFamily="18" charset="0"/>
                <a:cs typeface="Segoe UI"/>
              </a:rPr>
              <a:t>НЕВЫПОЛНЕНИИ</a:t>
            </a:r>
            <a:r>
              <a:rPr sz="1600" b="1" spc="-5" dirty="0">
                <a:solidFill>
                  <a:srgbClr val="FFFFFF"/>
                </a:solidFill>
                <a:latin typeface="Liberation Serif" panose="02020603050405020304" pitchFamily="18" charset="0"/>
                <a:cs typeface="Segoe UI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Liberation Serif" panose="02020603050405020304" pitchFamily="18" charset="0"/>
                <a:cs typeface="Segoe UI"/>
              </a:rPr>
              <a:t>РАБОТНИКАМИ </a:t>
            </a:r>
            <a:r>
              <a:rPr sz="1600" b="1" spc="-15" dirty="0">
                <a:solidFill>
                  <a:srgbClr val="FFFFFF"/>
                </a:solidFill>
                <a:latin typeface="Liberation Serif" panose="02020603050405020304" pitchFamily="18" charset="0"/>
                <a:cs typeface="Segoe U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Liberation Serif" panose="02020603050405020304" pitchFamily="18" charset="0"/>
                <a:cs typeface="Segoe UI"/>
              </a:rPr>
              <a:t>ТРЕБОВАНИЙ </a:t>
            </a:r>
            <a:r>
              <a:rPr sz="1600" b="1" spc="-25" dirty="0">
                <a:solidFill>
                  <a:srgbClr val="FFFFFF"/>
                </a:solidFill>
                <a:latin typeface="Liberation Serif" panose="02020603050405020304" pitchFamily="18" charset="0"/>
                <a:cs typeface="Segoe UI"/>
              </a:rPr>
              <a:t>ОХРАНЫ</a:t>
            </a:r>
            <a:r>
              <a:rPr sz="1600" b="1" spc="-15" dirty="0">
                <a:solidFill>
                  <a:srgbClr val="FFFFFF"/>
                </a:solidFill>
                <a:latin typeface="Liberation Serif" panose="02020603050405020304" pitchFamily="18" charset="0"/>
                <a:cs typeface="Segoe UI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Liberation Serif" panose="02020603050405020304" pitchFamily="18" charset="0"/>
                <a:cs typeface="Segoe UI"/>
              </a:rPr>
              <a:t>ТРУДА</a:t>
            </a:r>
            <a:r>
              <a:rPr sz="1600" b="1" spc="-10" dirty="0">
                <a:solidFill>
                  <a:srgbClr val="FFFFFF"/>
                </a:solidFill>
                <a:latin typeface="Liberation Serif" panose="02020603050405020304" pitchFamily="18" charset="0"/>
                <a:cs typeface="Segoe U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Liberation Serif" panose="02020603050405020304" pitchFamily="18" charset="0"/>
                <a:cs typeface="Segoe UI"/>
              </a:rPr>
              <a:t>ПРИ </a:t>
            </a:r>
            <a:r>
              <a:rPr sz="1600" b="1" spc="-425" dirty="0">
                <a:solidFill>
                  <a:srgbClr val="FFFFFF"/>
                </a:solidFill>
                <a:latin typeface="Liberation Serif" panose="02020603050405020304" pitchFamily="18" charset="0"/>
                <a:cs typeface="Segoe U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Liberation Serif" panose="02020603050405020304" pitchFamily="18" charset="0"/>
                <a:cs typeface="Segoe UI"/>
              </a:rPr>
              <a:t>ВЫПОЛНЕНИИ</a:t>
            </a:r>
            <a:r>
              <a:rPr sz="1600" b="1" spc="15" dirty="0">
                <a:solidFill>
                  <a:srgbClr val="FFFFFF"/>
                </a:solidFill>
                <a:latin typeface="Liberation Serif" panose="02020603050405020304" pitchFamily="18" charset="0"/>
                <a:cs typeface="Segoe UI"/>
              </a:rPr>
              <a:t> </a:t>
            </a:r>
            <a:r>
              <a:rPr sz="1600" b="1" spc="-40" dirty="0">
                <a:solidFill>
                  <a:srgbClr val="FFFFFF"/>
                </a:solidFill>
                <a:latin typeface="Liberation Serif" panose="02020603050405020304" pitchFamily="18" charset="0"/>
                <a:cs typeface="Segoe UI"/>
              </a:rPr>
              <a:t>РАБОТ</a:t>
            </a:r>
            <a:r>
              <a:rPr sz="1600" b="1" spc="-10" dirty="0">
                <a:solidFill>
                  <a:srgbClr val="FFFFFF"/>
                </a:solidFill>
                <a:latin typeface="Liberation Serif" panose="02020603050405020304" pitchFamily="18" charset="0"/>
                <a:cs typeface="Segoe UI"/>
              </a:rPr>
              <a:t> ПО</a:t>
            </a:r>
            <a:endParaRPr sz="1600" dirty="0">
              <a:latin typeface="Liberation Serif" panose="02020603050405020304" pitchFamily="18" charset="0"/>
              <a:cs typeface="Segoe UI"/>
            </a:endParaRPr>
          </a:p>
          <a:p>
            <a:pPr marL="375285" marR="217804" indent="-151130">
              <a:lnSpc>
                <a:spcPct val="100000"/>
              </a:lnSpc>
            </a:pPr>
            <a:r>
              <a:rPr sz="1600" b="1" spc="-5" dirty="0">
                <a:solidFill>
                  <a:srgbClr val="FFFFFF"/>
                </a:solidFill>
                <a:latin typeface="Liberation Serif" panose="02020603050405020304" pitchFamily="18" charset="0"/>
                <a:cs typeface="Segoe UI"/>
              </a:rPr>
              <a:t>ОБСЛУЖИВАНИЮ И </a:t>
            </a:r>
            <a:r>
              <a:rPr sz="1600" b="1" spc="-10" dirty="0">
                <a:solidFill>
                  <a:srgbClr val="FFFFFF"/>
                </a:solidFill>
                <a:latin typeface="Liberation Serif" panose="02020603050405020304" pitchFamily="18" charset="0"/>
                <a:cs typeface="Segoe UI"/>
              </a:rPr>
              <a:t>РЕМОНТУ </a:t>
            </a:r>
            <a:r>
              <a:rPr sz="1600" b="1" spc="-430" dirty="0">
                <a:solidFill>
                  <a:srgbClr val="FFFFFF"/>
                </a:solidFill>
                <a:latin typeface="Liberation Serif" panose="02020603050405020304" pitchFamily="18" charset="0"/>
                <a:cs typeface="Segoe U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Liberation Serif" panose="02020603050405020304" pitchFamily="18" charset="0"/>
                <a:cs typeface="Segoe UI"/>
              </a:rPr>
              <a:t>СЕТЕЙ</a:t>
            </a:r>
            <a:r>
              <a:rPr sz="1600" b="1" spc="-10" dirty="0">
                <a:solidFill>
                  <a:srgbClr val="FFFFFF"/>
                </a:solidFill>
                <a:latin typeface="Liberation Serif" panose="02020603050405020304" pitchFamily="18" charset="0"/>
                <a:cs typeface="Segoe UI"/>
              </a:rPr>
              <a:t> ВОДОСНАБЖЕНИЯ</a:t>
            </a:r>
            <a:r>
              <a:rPr sz="1600" b="1" spc="20" dirty="0">
                <a:solidFill>
                  <a:srgbClr val="FFFFFF"/>
                </a:solidFill>
                <a:latin typeface="Liberation Serif" panose="02020603050405020304" pitchFamily="18" charset="0"/>
                <a:cs typeface="Segoe U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Liberation Serif" panose="02020603050405020304" pitchFamily="18" charset="0"/>
                <a:cs typeface="Segoe UI"/>
              </a:rPr>
              <a:t>И </a:t>
            </a:r>
            <a:r>
              <a:rPr sz="1600" b="1" dirty="0">
                <a:solidFill>
                  <a:srgbClr val="FFFFFF"/>
                </a:solidFill>
                <a:latin typeface="Liberation Serif" panose="02020603050405020304" pitchFamily="18" charset="0"/>
                <a:cs typeface="Segoe UI"/>
              </a:rPr>
              <a:t> КАНАЛИЗАЦИИ,</a:t>
            </a:r>
            <a:r>
              <a:rPr sz="1600" b="1" spc="5" dirty="0">
                <a:solidFill>
                  <a:srgbClr val="FFFFFF"/>
                </a:solidFill>
                <a:latin typeface="Liberation Serif" panose="02020603050405020304" pitchFamily="18" charset="0"/>
                <a:cs typeface="Segoe U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Liberation Serif" panose="02020603050405020304" pitchFamily="18" charset="0"/>
                <a:cs typeface="Segoe UI"/>
              </a:rPr>
              <a:t>СЛАБЫЙ</a:t>
            </a:r>
            <a:endParaRPr sz="1600" dirty="0">
              <a:latin typeface="Liberation Serif" panose="02020603050405020304" pitchFamily="18" charset="0"/>
              <a:cs typeface="Segoe UI"/>
            </a:endParaRPr>
          </a:p>
          <a:p>
            <a:pPr marL="155575" marR="149225" algn="ctr">
              <a:lnSpc>
                <a:spcPct val="100000"/>
              </a:lnSpc>
            </a:pPr>
            <a:r>
              <a:rPr sz="1600" b="1" spc="-20" dirty="0">
                <a:solidFill>
                  <a:srgbClr val="FFFFFF"/>
                </a:solidFill>
                <a:latin typeface="Liberation Serif" panose="02020603050405020304" pitchFamily="18" charset="0"/>
                <a:cs typeface="Segoe UI"/>
              </a:rPr>
              <a:t>КОНТРОЛЬ</a:t>
            </a:r>
            <a:r>
              <a:rPr sz="1600" b="1" spc="20" dirty="0">
                <a:solidFill>
                  <a:srgbClr val="FFFFFF"/>
                </a:solidFill>
                <a:latin typeface="Liberation Serif" panose="02020603050405020304" pitchFamily="18" charset="0"/>
                <a:cs typeface="Segoe UI"/>
              </a:rPr>
              <a:t> </a:t>
            </a:r>
            <a:r>
              <a:rPr sz="1600" b="1" spc="15" dirty="0">
                <a:solidFill>
                  <a:srgbClr val="FFFFFF"/>
                </a:solidFill>
                <a:latin typeface="Liberation Serif" panose="02020603050405020304" pitchFamily="18" charset="0"/>
                <a:cs typeface="Segoe UI"/>
              </a:rPr>
              <a:t>НАД</a:t>
            </a:r>
            <a:r>
              <a:rPr sz="1600" b="1" spc="-20" dirty="0">
                <a:solidFill>
                  <a:srgbClr val="FFFFFF"/>
                </a:solidFill>
                <a:latin typeface="Liberation Serif" panose="02020603050405020304" pitchFamily="18" charset="0"/>
                <a:cs typeface="Segoe U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Liberation Serif" panose="02020603050405020304" pitchFamily="18" charset="0"/>
                <a:cs typeface="Segoe UI"/>
              </a:rPr>
              <a:t>ПРОВЕДЕНИЕМ </a:t>
            </a:r>
            <a:r>
              <a:rPr sz="1600" b="1" spc="-425" dirty="0">
                <a:solidFill>
                  <a:srgbClr val="FFFFFF"/>
                </a:solidFill>
                <a:latin typeface="Liberation Serif" panose="02020603050405020304" pitchFamily="18" charset="0"/>
                <a:cs typeface="Segoe UI"/>
              </a:rPr>
              <a:t> </a:t>
            </a:r>
            <a:r>
              <a:rPr sz="1600" b="1" spc="-40" dirty="0">
                <a:solidFill>
                  <a:srgbClr val="FFFFFF"/>
                </a:solidFill>
                <a:latin typeface="Liberation Serif" panose="02020603050405020304" pitchFamily="18" charset="0"/>
                <a:cs typeface="Segoe UI"/>
              </a:rPr>
              <a:t>РАБОТ</a:t>
            </a:r>
            <a:r>
              <a:rPr sz="1600" b="1" spc="-10" dirty="0">
                <a:solidFill>
                  <a:srgbClr val="FFFFFF"/>
                </a:solidFill>
                <a:latin typeface="Liberation Serif" panose="02020603050405020304" pitchFamily="18" charset="0"/>
                <a:cs typeface="Segoe UI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Liberation Serif" panose="02020603050405020304" pitchFamily="18" charset="0"/>
                <a:cs typeface="Segoe UI"/>
              </a:rPr>
              <a:t>СО</a:t>
            </a:r>
            <a:r>
              <a:rPr sz="1600" b="1" dirty="0">
                <a:solidFill>
                  <a:srgbClr val="FFFFFF"/>
                </a:solidFill>
                <a:latin typeface="Liberation Serif" panose="02020603050405020304" pitchFamily="18" charset="0"/>
                <a:cs typeface="Segoe UI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Liberation Serif" panose="02020603050405020304" pitchFamily="18" charset="0"/>
                <a:cs typeface="Segoe UI"/>
              </a:rPr>
              <a:t>СТОРОНЫ</a:t>
            </a:r>
            <a:endParaRPr sz="1600" dirty="0">
              <a:latin typeface="Liberation Serif" panose="02020603050405020304" pitchFamily="18" charset="0"/>
              <a:cs typeface="Segoe UI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solidFill>
                  <a:srgbClr val="FFFFFF"/>
                </a:solidFill>
                <a:latin typeface="Liberation Serif" panose="02020603050405020304" pitchFamily="18" charset="0"/>
                <a:cs typeface="Segoe UI"/>
              </a:rPr>
              <a:t>ДОЛЖНОСТНЫХ</a:t>
            </a:r>
            <a:r>
              <a:rPr sz="1600" b="1" spc="-25" dirty="0">
                <a:solidFill>
                  <a:srgbClr val="FFFFFF"/>
                </a:solidFill>
                <a:latin typeface="Liberation Serif" panose="02020603050405020304" pitchFamily="18" charset="0"/>
                <a:cs typeface="Segoe U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Liberation Serif" panose="02020603050405020304" pitchFamily="18" charset="0"/>
                <a:cs typeface="Segoe UI"/>
              </a:rPr>
              <a:t>ЛИЦ</a:t>
            </a:r>
            <a:endParaRPr sz="1600" dirty="0">
              <a:latin typeface="Liberation Serif" panose="02020603050405020304" pitchFamily="18" charset="0"/>
              <a:cs typeface="Segoe U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47488" y="3584447"/>
            <a:ext cx="2307336" cy="327355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65692" y="524255"/>
            <a:ext cx="2304288" cy="2647188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8396731" y="3370579"/>
            <a:ext cx="3368675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6B8DE0"/>
                </a:solidFill>
                <a:latin typeface="Liberation Serif" panose="02020603050405020304" pitchFamily="18" charset="0"/>
                <a:cs typeface="Segoe UI"/>
              </a:rPr>
              <a:t>НЕПРИМЕНЕНИЕ </a:t>
            </a:r>
            <a:r>
              <a:rPr sz="1600" b="1" spc="-20" dirty="0">
                <a:solidFill>
                  <a:srgbClr val="6B8DE0"/>
                </a:solidFill>
                <a:latin typeface="Liberation Serif" panose="02020603050405020304" pitchFamily="18" charset="0"/>
                <a:cs typeface="Segoe UI"/>
              </a:rPr>
              <a:t>РАБОТНИКАМИ </a:t>
            </a:r>
            <a:r>
              <a:rPr sz="1600" b="1" spc="-430" dirty="0">
                <a:solidFill>
                  <a:srgbClr val="6B8DE0"/>
                </a:solidFill>
                <a:latin typeface="Liberation Serif" panose="02020603050405020304" pitchFamily="18" charset="0"/>
                <a:cs typeface="Segoe UI"/>
              </a:rPr>
              <a:t> </a:t>
            </a:r>
            <a:r>
              <a:rPr sz="1600" b="1" dirty="0">
                <a:solidFill>
                  <a:srgbClr val="6B8DE0"/>
                </a:solidFill>
                <a:latin typeface="Liberation Serif" panose="02020603050405020304" pitchFamily="18" charset="0"/>
                <a:cs typeface="Segoe UI"/>
              </a:rPr>
              <a:t>СРЕДСТВ </a:t>
            </a:r>
            <a:r>
              <a:rPr sz="1600" b="1" spc="-10" dirty="0">
                <a:solidFill>
                  <a:srgbClr val="6B8DE0"/>
                </a:solidFill>
                <a:latin typeface="Liberation Serif" panose="02020603050405020304" pitchFamily="18" charset="0"/>
                <a:cs typeface="Segoe UI"/>
              </a:rPr>
              <a:t>ИНДИВИДУАЛЬНОЙ </a:t>
            </a:r>
            <a:r>
              <a:rPr sz="1600" b="1" spc="-5" dirty="0">
                <a:solidFill>
                  <a:srgbClr val="6B8DE0"/>
                </a:solidFill>
                <a:latin typeface="Liberation Serif" panose="02020603050405020304" pitchFamily="18" charset="0"/>
                <a:cs typeface="Segoe UI"/>
              </a:rPr>
              <a:t>И </a:t>
            </a:r>
            <a:r>
              <a:rPr sz="1600" b="1" dirty="0">
                <a:solidFill>
                  <a:srgbClr val="6B8DE0"/>
                </a:solidFill>
                <a:latin typeface="Liberation Serif" panose="02020603050405020304" pitchFamily="18" charset="0"/>
                <a:cs typeface="Segoe UI"/>
              </a:rPr>
              <a:t> </a:t>
            </a:r>
            <a:r>
              <a:rPr sz="1600" b="1" spc="-15" dirty="0">
                <a:solidFill>
                  <a:srgbClr val="6B8DE0"/>
                </a:solidFill>
                <a:latin typeface="Liberation Serif" panose="02020603050405020304" pitchFamily="18" charset="0"/>
                <a:cs typeface="Segoe UI"/>
              </a:rPr>
              <a:t>КОЛЛЕКТИВНОЙ</a:t>
            </a:r>
            <a:r>
              <a:rPr sz="1600" b="1" spc="20" dirty="0">
                <a:solidFill>
                  <a:srgbClr val="6B8DE0"/>
                </a:solidFill>
                <a:latin typeface="Liberation Serif" panose="02020603050405020304" pitchFamily="18" charset="0"/>
                <a:cs typeface="Segoe UI"/>
              </a:rPr>
              <a:t> </a:t>
            </a:r>
            <a:r>
              <a:rPr sz="1600" b="1" spc="-5" dirty="0">
                <a:solidFill>
                  <a:srgbClr val="6B8DE0"/>
                </a:solidFill>
                <a:latin typeface="Liberation Serif" panose="02020603050405020304" pitchFamily="18" charset="0"/>
                <a:cs typeface="Segoe UI"/>
              </a:rPr>
              <a:t>ЗАЩИТЫ</a:t>
            </a:r>
            <a:endParaRPr sz="1600" dirty="0">
              <a:latin typeface="Liberation Serif" panose="02020603050405020304" pitchFamily="18" charset="0"/>
              <a:cs typeface="Segoe UI"/>
            </a:endParaRPr>
          </a:p>
        </p:txBody>
      </p:sp>
      <p:pic>
        <p:nvPicPr>
          <p:cNvPr id="3074" name="Picture 2" descr="C:\Users\ekonom1\Desktop\СИЗ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030" y="4561235"/>
            <a:ext cx="3205163" cy="1871663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ject 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2539101" cy="15591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-6095" y="-4046"/>
            <a:ext cx="4459605" cy="6858000"/>
            <a:chOff x="-6095" y="0"/>
            <a:chExt cx="4459605" cy="68580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6095" y="5497067"/>
              <a:ext cx="234696" cy="24384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4453128" cy="685800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694301" y="652399"/>
            <a:ext cx="7176134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  <a:spcBef>
                <a:spcPts val="105"/>
              </a:spcBef>
            </a:pPr>
            <a:r>
              <a:rPr sz="2000" b="0" i="1" dirty="0">
                <a:solidFill>
                  <a:srgbClr val="000000"/>
                </a:solidFill>
                <a:latin typeface="Liberation Serif" panose="02020603050405020304" pitchFamily="18" charset="0"/>
                <a:cs typeface="Calibri Light"/>
              </a:rPr>
              <a:t>Работодатель </a:t>
            </a:r>
            <a:r>
              <a:rPr sz="2000" b="0" i="1" spc="-5" dirty="0">
                <a:solidFill>
                  <a:srgbClr val="000000"/>
                </a:solidFill>
                <a:latin typeface="Liberation Serif" panose="02020603050405020304" pitchFamily="18" charset="0"/>
                <a:cs typeface="Calibri Light"/>
              </a:rPr>
              <a:t>до </a:t>
            </a:r>
            <a:r>
              <a:rPr sz="2000" b="0" i="1" dirty="0">
                <a:solidFill>
                  <a:srgbClr val="000000"/>
                </a:solidFill>
                <a:latin typeface="Liberation Serif" panose="02020603050405020304" pitchFamily="18" charset="0"/>
                <a:cs typeface="Calibri Light"/>
              </a:rPr>
              <a:t>начала </a:t>
            </a:r>
            <a:r>
              <a:rPr sz="2000" b="0" i="1" spc="-5" dirty="0">
                <a:solidFill>
                  <a:srgbClr val="000000"/>
                </a:solidFill>
                <a:latin typeface="Liberation Serif" panose="02020603050405020304" pitchFamily="18" charset="0"/>
                <a:cs typeface="Calibri Light"/>
              </a:rPr>
              <a:t>выполнения работ </a:t>
            </a:r>
            <a:r>
              <a:rPr sz="2000" b="0" i="1" dirty="0">
                <a:solidFill>
                  <a:srgbClr val="000000"/>
                </a:solidFill>
                <a:latin typeface="Liberation Serif" panose="02020603050405020304" pitchFamily="18" charset="0"/>
                <a:cs typeface="Calibri Light"/>
              </a:rPr>
              <a:t>в </a:t>
            </a:r>
            <a:r>
              <a:rPr sz="2000" b="0" i="1" spc="-5" dirty="0">
                <a:solidFill>
                  <a:srgbClr val="000000"/>
                </a:solidFill>
                <a:latin typeface="Liberation Serif" panose="02020603050405020304" pitchFamily="18" charset="0"/>
                <a:cs typeface="Calibri Light"/>
              </a:rPr>
              <a:t>ограниченных </a:t>
            </a:r>
            <a:r>
              <a:rPr sz="2000" b="0" i="1" dirty="0">
                <a:solidFill>
                  <a:srgbClr val="000000"/>
                </a:solidFill>
                <a:latin typeface="Liberation Serif" panose="02020603050405020304" pitchFamily="18" charset="0"/>
                <a:cs typeface="Calibri Light"/>
              </a:rPr>
              <a:t>и </a:t>
            </a:r>
            <a:r>
              <a:rPr sz="2000" b="0" i="1" spc="5" dirty="0">
                <a:solidFill>
                  <a:srgbClr val="000000"/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2000" b="0" i="1" dirty="0">
                <a:solidFill>
                  <a:srgbClr val="000000"/>
                </a:solidFill>
                <a:latin typeface="Liberation Serif" panose="02020603050405020304" pitchFamily="18" charset="0"/>
                <a:cs typeface="Calibri Light"/>
              </a:rPr>
              <a:t>замкнутых </a:t>
            </a:r>
            <a:r>
              <a:rPr sz="2000" b="0" i="1" spc="-5" dirty="0">
                <a:solidFill>
                  <a:srgbClr val="000000"/>
                </a:solidFill>
                <a:latin typeface="Liberation Serif" panose="02020603050405020304" pitchFamily="18" charset="0"/>
                <a:cs typeface="Calibri Light"/>
              </a:rPr>
              <a:t>пространствах </a:t>
            </a:r>
            <a:r>
              <a:rPr sz="2000" b="0" i="1" spc="-5" dirty="0" err="1">
                <a:solidFill>
                  <a:srgbClr val="000000"/>
                </a:solidFill>
                <a:latin typeface="Liberation Serif" panose="02020603050405020304" pitchFamily="18" charset="0"/>
                <a:cs typeface="Calibri Light"/>
              </a:rPr>
              <a:t>должен</a:t>
            </a:r>
            <a:r>
              <a:rPr sz="2000" b="0" i="1" spc="-5" dirty="0">
                <a:solidFill>
                  <a:srgbClr val="000000"/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lang="ru-RU" sz="2000" b="0" i="1" dirty="0" smtClean="0">
                <a:solidFill>
                  <a:srgbClr val="000000"/>
                </a:solidFill>
                <a:latin typeface="Liberation Serif" panose="02020603050405020304" pitchFamily="18" charset="0"/>
                <a:cs typeface="Calibri Light"/>
              </a:rPr>
              <a:t>утвердить</a:t>
            </a:r>
            <a:r>
              <a:rPr sz="2000" b="0" i="1" dirty="0" smtClean="0">
                <a:solidFill>
                  <a:srgbClr val="000000"/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lang="ru-RU" sz="2000" b="0" i="1" spc="-5" dirty="0" smtClean="0">
                <a:solidFill>
                  <a:srgbClr val="000000"/>
                </a:solidFill>
                <a:latin typeface="Liberation Serif" panose="02020603050405020304" pitchFamily="18" charset="0"/>
                <a:cs typeface="Calibri Light"/>
              </a:rPr>
              <a:t>перечень</a:t>
            </a:r>
            <a:r>
              <a:rPr sz="2000" b="0" i="1" spc="-5" dirty="0" smtClean="0">
                <a:solidFill>
                  <a:srgbClr val="000000"/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2000" b="0" i="1" spc="-5" dirty="0" err="1" smtClean="0">
                <a:solidFill>
                  <a:srgbClr val="000000"/>
                </a:solidFill>
                <a:latin typeface="Liberation Serif" panose="02020603050405020304" pitchFamily="18" charset="0"/>
                <a:cs typeface="Calibri Light"/>
              </a:rPr>
              <a:t>работ</a:t>
            </a:r>
            <a:r>
              <a:rPr lang="ru-RU" sz="2000" b="0" i="1" spc="-5" dirty="0" smtClean="0">
                <a:solidFill>
                  <a:srgbClr val="000000"/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2000" b="0" i="1" dirty="0" err="1" smtClean="0">
                <a:solidFill>
                  <a:srgbClr val="000000"/>
                </a:solidFill>
                <a:latin typeface="Liberation Serif" panose="02020603050405020304" pitchFamily="18" charset="0"/>
                <a:cs typeface="Calibri Light"/>
              </a:rPr>
              <a:t>по</a:t>
            </a:r>
            <a:r>
              <a:rPr sz="2000" b="0" i="1" dirty="0" smtClean="0">
                <a:solidFill>
                  <a:srgbClr val="000000"/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2000" b="0" i="1" spc="5" dirty="0" smtClean="0">
                <a:solidFill>
                  <a:srgbClr val="000000"/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2000" b="0" i="1" spc="-20" dirty="0">
                <a:solidFill>
                  <a:srgbClr val="000000"/>
                </a:solidFill>
                <a:latin typeface="Liberation Serif" panose="02020603050405020304" pitchFamily="18" charset="0"/>
                <a:cs typeface="Calibri Light"/>
              </a:rPr>
              <a:t>наряду-допуску. </a:t>
            </a:r>
            <a:endParaRPr sz="2000" dirty="0">
              <a:latin typeface="Liberation Serif" panose="02020603050405020304" pitchFamily="18" charset="0"/>
              <a:cs typeface="Calibri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92192" y="2176652"/>
            <a:ext cx="7379970" cy="15523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2000" i="1" spc="-5" dirty="0">
                <a:latin typeface="Liberation Serif" panose="02020603050405020304" pitchFamily="18" charset="0"/>
                <a:cs typeface="Calibri Light"/>
              </a:rPr>
              <a:t>В Перечень</a:t>
            </a:r>
            <a:r>
              <a:rPr sz="2000" i="1" dirty="0">
                <a:latin typeface="Liberation Serif" panose="02020603050405020304" pitchFamily="18" charset="0"/>
                <a:cs typeface="Calibri Light"/>
              </a:rPr>
              <a:t> включаются </a:t>
            </a:r>
            <a:r>
              <a:rPr sz="2000" i="1" u="sng" dirty="0">
                <a:uFill>
                  <a:solidFill>
                    <a:srgbClr val="000000"/>
                  </a:solidFill>
                </a:uFill>
                <a:latin typeface="Liberation Serif" panose="02020603050405020304" pitchFamily="18" charset="0"/>
                <a:cs typeface="Calibri Light"/>
              </a:rPr>
              <a:t>все </a:t>
            </a:r>
            <a:r>
              <a:rPr sz="2000" i="1" u="sng" spc="-5" dirty="0">
                <a:uFill>
                  <a:solidFill>
                    <a:srgbClr val="000000"/>
                  </a:solidFill>
                </a:uFill>
                <a:latin typeface="Liberation Serif" panose="02020603050405020304" pitchFamily="18" charset="0"/>
                <a:cs typeface="Calibri Light"/>
              </a:rPr>
              <a:t>работы</a:t>
            </a:r>
            <a:r>
              <a:rPr sz="2000" i="1" spc="-5" dirty="0">
                <a:latin typeface="Liberation Serif" panose="02020603050405020304" pitchFamily="18" charset="0"/>
                <a:cs typeface="Calibri Light"/>
              </a:rPr>
              <a:t> </a:t>
            </a:r>
            <a:r>
              <a:rPr sz="2000" i="1" dirty="0">
                <a:latin typeface="Liberation Serif" panose="02020603050405020304" pitchFamily="18" charset="0"/>
                <a:cs typeface="Calibri Light"/>
              </a:rPr>
              <a:t>по оценке </a:t>
            </a:r>
            <a:r>
              <a:rPr sz="2000" i="1" spc="-5" dirty="0">
                <a:latin typeface="Liberation Serif" panose="02020603050405020304" pitchFamily="18" charset="0"/>
                <a:cs typeface="Calibri Light"/>
              </a:rPr>
              <a:t>параметров среды </a:t>
            </a:r>
            <a:r>
              <a:rPr sz="2000" i="1" dirty="0">
                <a:latin typeface="Liberation Serif" panose="02020603050405020304" pitchFamily="18" charset="0"/>
                <a:cs typeface="Calibri Light"/>
              </a:rPr>
              <a:t> на всех </a:t>
            </a:r>
            <a:r>
              <a:rPr sz="2000" i="1" spc="-5" dirty="0">
                <a:latin typeface="Liberation Serif" panose="02020603050405020304" pitchFamily="18" charset="0"/>
                <a:cs typeface="Calibri Light"/>
              </a:rPr>
              <a:t>ограниченных </a:t>
            </a:r>
            <a:r>
              <a:rPr sz="2000" i="1" dirty="0">
                <a:latin typeface="Liberation Serif" panose="02020603050405020304" pitchFamily="18" charset="0"/>
                <a:cs typeface="Calibri Light"/>
              </a:rPr>
              <a:t>и </a:t>
            </a:r>
            <a:r>
              <a:rPr sz="2000" i="1" dirty="0" err="1">
                <a:latin typeface="Liberation Serif" panose="02020603050405020304" pitchFamily="18" charset="0"/>
                <a:cs typeface="Calibri Light"/>
              </a:rPr>
              <a:t>замкнутых</a:t>
            </a:r>
            <a:r>
              <a:rPr sz="2000" i="1" dirty="0">
                <a:latin typeface="Liberation Serif" panose="02020603050405020304" pitchFamily="18" charset="0"/>
                <a:cs typeface="Calibri Light"/>
              </a:rPr>
              <a:t> </a:t>
            </a:r>
            <a:r>
              <a:rPr sz="2000" i="1" spc="-5" dirty="0" err="1" smtClean="0">
                <a:latin typeface="Liberation Serif" panose="02020603050405020304" pitchFamily="18" charset="0"/>
                <a:cs typeface="Calibri Light"/>
              </a:rPr>
              <a:t>пространствах</a:t>
            </a:r>
            <a:r>
              <a:rPr lang="ru-RU" sz="2000" i="1" spc="-5" dirty="0">
                <a:latin typeface="Liberation Serif" panose="02020603050405020304" pitchFamily="18" charset="0"/>
                <a:cs typeface="Calibri Light"/>
              </a:rPr>
              <a:t> </a:t>
            </a:r>
            <a:r>
              <a:rPr lang="ru-RU" sz="2000" i="1" spc="-5" dirty="0" smtClean="0">
                <a:latin typeface="Liberation Serif" panose="02020603050405020304" pitchFamily="18" charset="0"/>
                <a:cs typeface="Calibri Light"/>
              </a:rPr>
              <a:t>в соответствии с </a:t>
            </a:r>
            <a:r>
              <a:rPr sz="2000" i="1" dirty="0" err="1" smtClean="0">
                <a:latin typeface="Liberation Serif" panose="02020603050405020304" pitchFamily="18" charset="0"/>
                <a:cs typeface="Calibri Light"/>
              </a:rPr>
              <a:t>Приказ</a:t>
            </a:r>
            <a:r>
              <a:rPr lang="ru-RU" sz="2000" i="1" dirty="0" smtClean="0">
                <a:latin typeface="Liberation Serif" panose="02020603050405020304" pitchFamily="18" charset="0"/>
                <a:cs typeface="Calibri Light"/>
              </a:rPr>
              <a:t>ом</a:t>
            </a:r>
            <a:r>
              <a:rPr sz="2000" i="1" dirty="0" smtClean="0">
                <a:latin typeface="Liberation Serif" panose="02020603050405020304" pitchFamily="18" charset="0"/>
                <a:cs typeface="Calibri Light"/>
              </a:rPr>
              <a:t> </a:t>
            </a:r>
            <a:r>
              <a:rPr sz="2000" i="1" dirty="0">
                <a:latin typeface="Liberation Serif" panose="02020603050405020304" pitchFamily="18" charset="0"/>
                <a:cs typeface="Calibri Light"/>
              </a:rPr>
              <a:t>Минтруда России </a:t>
            </a:r>
            <a:r>
              <a:rPr sz="2000" i="1" spc="-5" dirty="0">
                <a:latin typeface="Liberation Serif" panose="02020603050405020304" pitchFamily="18" charset="0"/>
                <a:cs typeface="Calibri Light"/>
              </a:rPr>
              <a:t>от </a:t>
            </a:r>
            <a:r>
              <a:rPr sz="2000" i="1" dirty="0">
                <a:latin typeface="Liberation Serif" panose="02020603050405020304" pitchFamily="18" charset="0"/>
                <a:cs typeface="Calibri Light"/>
              </a:rPr>
              <a:t>15.12.2020 </a:t>
            </a:r>
            <a:r>
              <a:rPr lang="ru-RU" sz="2000" i="1" dirty="0" smtClean="0">
                <a:latin typeface="Liberation Serif" panose="02020603050405020304" pitchFamily="18" charset="0"/>
                <a:cs typeface="Calibri Light"/>
              </a:rPr>
              <a:t>         </a:t>
            </a:r>
            <a:r>
              <a:rPr lang="ru-RU" sz="2000" i="1" spc="-5" dirty="0" smtClean="0">
                <a:latin typeface="Liberation Serif" panose="02020603050405020304" pitchFamily="18" charset="0"/>
                <a:cs typeface="Calibri Light"/>
              </a:rPr>
              <a:t>№</a:t>
            </a:r>
            <a:r>
              <a:rPr sz="2000" i="1" spc="-5" dirty="0" smtClean="0">
                <a:latin typeface="Liberation Serif" panose="02020603050405020304" pitchFamily="18" charset="0"/>
                <a:cs typeface="Calibri Light"/>
              </a:rPr>
              <a:t> </a:t>
            </a:r>
            <a:r>
              <a:rPr sz="2000" i="1" dirty="0">
                <a:latin typeface="Liberation Serif" panose="02020603050405020304" pitchFamily="18" charset="0"/>
                <a:cs typeface="Calibri Light"/>
              </a:rPr>
              <a:t>902н "Об утверждении </a:t>
            </a:r>
            <a:r>
              <a:rPr sz="2000" i="1" spc="-440" dirty="0">
                <a:latin typeface="Liberation Serif" panose="02020603050405020304" pitchFamily="18" charset="0"/>
                <a:cs typeface="Calibri Light"/>
              </a:rPr>
              <a:t> </a:t>
            </a:r>
            <a:r>
              <a:rPr sz="2000" i="1" dirty="0">
                <a:latin typeface="Liberation Serif" panose="02020603050405020304" pitchFamily="18" charset="0"/>
                <a:cs typeface="Calibri Light"/>
              </a:rPr>
              <a:t>Правил по </a:t>
            </a:r>
            <a:r>
              <a:rPr sz="2000" i="1" spc="-5" dirty="0">
                <a:latin typeface="Liberation Serif" panose="02020603050405020304" pitchFamily="18" charset="0"/>
                <a:cs typeface="Calibri Light"/>
              </a:rPr>
              <a:t>охране </a:t>
            </a:r>
            <a:r>
              <a:rPr sz="2000" i="1" dirty="0">
                <a:latin typeface="Liberation Serif" panose="02020603050405020304" pitchFamily="18" charset="0"/>
                <a:cs typeface="Calibri Light"/>
              </a:rPr>
              <a:t>труда при </a:t>
            </a:r>
            <a:r>
              <a:rPr sz="2000" i="1" spc="-5" dirty="0">
                <a:latin typeface="Liberation Serif" panose="02020603050405020304" pitchFamily="18" charset="0"/>
                <a:cs typeface="Calibri Light"/>
              </a:rPr>
              <a:t>работе </a:t>
            </a:r>
            <a:r>
              <a:rPr sz="2000" i="1" dirty="0">
                <a:latin typeface="Liberation Serif" panose="02020603050405020304" pitchFamily="18" charset="0"/>
                <a:cs typeface="Calibri Light"/>
              </a:rPr>
              <a:t>в ограниченных и замкнутых </a:t>
            </a:r>
            <a:r>
              <a:rPr sz="2000" i="1" spc="5" dirty="0">
                <a:latin typeface="Liberation Serif" panose="02020603050405020304" pitchFamily="18" charset="0"/>
                <a:cs typeface="Calibri Light"/>
              </a:rPr>
              <a:t> </a:t>
            </a:r>
            <a:r>
              <a:rPr sz="2000" i="1" spc="-5" dirty="0" err="1">
                <a:latin typeface="Liberation Serif" panose="02020603050405020304" pitchFamily="18" charset="0"/>
                <a:cs typeface="Calibri Light"/>
              </a:rPr>
              <a:t>пространствах</a:t>
            </a:r>
            <a:r>
              <a:rPr sz="2000" i="1" spc="-5" dirty="0" smtClean="0">
                <a:latin typeface="Liberation Serif" panose="02020603050405020304" pitchFamily="18" charset="0"/>
                <a:cs typeface="Calibri Light"/>
              </a:rPr>
              <a:t>"</a:t>
            </a:r>
            <a:r>
              <a:rPr lang="ru-RU" sz="2000" i="1" spc="-5" dirty="0" smtClean="0">
                <a:latin typeface="Liberation Serif" panose="02020603050405020304" pitchFamily="18" charset="0"/>
                <a:cs typeface="Calibri Light"/>
              </a:rPr>
              <a:t>.</a:t>
            </a:r>
            <a:endParaRPr sz="2000" dirty="0">
              <a:latin typeface="Liberation Serif" panose="02020603050405020304" pitchFamily="18" charset="0"/>
              <a:cs typeface="Calibri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7835" y="1831085"/>
            <a:ext cx="4412564" cy="2680542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>
              <a:lnSpc>
                <a:spcPct val="92700"/>
              </a:lnSpc>
              <a:spcBef>
                <a:spcPts val="415"/>
              </a:spcBef>
            </a:pPr>
            <a:r>
              <a:rPr sz="3600" b="1" spc="-10" dirty="0">
                <a:solidFill>
                  <a:srgbClr val="001F5F"/>
                </a:solidFill>
                <a:latin typeface="Liberation Serif" panose="02020603050405020304" pitchFamily="18" charset="0"/>
                <a:cs typeface="Segoe UI"/>
              </a:rPr>
              <a:t>ТРЕБОВАНИЯ </a:t>
            </a:r>
            <a:r>
              <a:rPr sz="3600" b="1" spc="-5" dirty="0">
                <a:solidFill>
                  <a:srgbClr val="001F5F"/>
                </a:solidFill>
                <a:latin typeface="Liberation Serif" panose="02020603050405020304" pitchFamily="18" charset="0"/>
                <a:cs typeface="Segoe UI"/>
              </a:rPr>
              <a:t> </a:t>
            </a:r>
            <a:r>
              <a:rPr sz="3600" b="1" spc="-50" dirty="0">
                <a:solidFill>
                  <a:srgbClr val="001F5F"/>
                </a:solidFill>
                <a:latin typeface="Liberation Serif" panose="02020603050405020304" pitchFamily="18" charset="0"/>
                <a:cs typeface="Segoe UI"/>
              </a:rPr>
              <a:t>ОХРАНЫ</a:t>
            </a:r>
            <a:r>
              <a:rPr sz="3600" b="1" spc="-30" dirty="0">
                <a:solidFill>
                  <a:srgbClr val="001F5F"/>
                </a:solidFill>
                <a:latin typeface="Liberation Serif" panose="02020603050405020304" pitchFamily="18" charset="0"/>
                <a:cs typeface="Segoe UI"/>
              </a:rPr>
              <a:t> </a:t>
            </a:r>
            <a:r>
              <a:rPr sz="3600" b="1" spc="-50" dirty="0">
                <a:solidFill>
                  <a:srgbClr val="001F5F"/>
                </a:solidFill>
                <a:latin typeface="Liberation Serif" panose="02020603050405020304" pitchFamily="18" charset="0"/>
                <a:cs typeface="Segoe UI"/>
              </a:rPr>
              <a:t>ТРУДА </a:t>
            </a:r>
            <a:r>
              <a:rPr sz="3600" b="1" spc="-45" dirty="0">
                <a:solidFill>
                  <a:srgbClr val="001F5F"/>
                </a:solidFill>
                <a:latin typeface="Liberation Serif" panose="02020603050405020304" pitchFamily="18" charset="0"/>
                <a:cs typeface="Segoe UI"/>
              </a:rPr>
              <a:t> </a:t>
            </a:r>
            <a:r>
              <a:rPr sz="3600" b="1" spc="-5" dirty="0">
                <a:solidFill>
                  <a:srgbClr val="001F5F"/>
                </a:solidFill>
                <a:latin typeface="Liberation Serif" panose="02020603050405020304" pitchFamily="18" charset="0"/>
                <a:cs typeface="Segoe UI"/>
              </a:rPr>
              <a:t>ПРИ</a:t>
            </a:r>
            <a:r>
              <a:rPr sz="3600" b="1" spc="-40" dirty="0">
                <a:solidFill>
                  <a:srgbClr val="001F5F"/>
                </a:solidFill>
                <a:latin typeface="Liberation Serif" panose="02020603050405020304" pitchFamily="18" charset="0"/>
                <a:cs typeface="Segoe UI"/>
              </a:rPr>
              <a:t> </a:t>
            </a:r>
            <a:r>
              <a:rPr sz="3600" b="1" spc="-10" dirty="0">
                <a:solidFill>
                  <a:srgbClr val="001F5F"/>
                </a:solidFill>
                <a:latin typeface="Liberation Serif" panose="02020603050405020304" pitchFamily="18" charset="0"/>
                <a:cs typeface="Segoe UI"/>
              </a:rPr>
              <a:t>РЕМОНТЕ</a:t>
            </a:r>
            <a:r>
              <a:rPr sz="3600" b="1" spc="-35" dirty="0">
                <a:solidFill>
                  <a:srgbClr val="001F5F"/>
                </a:solidFill>
                <a:latin typeface="Liberation Serif" panose="02020603050405020304" pitchFamily="18" charset="0"/>
                <a:cs typeface="Segoe UI"/>
              </a:rPr>
              <a:t> </a:t>
            </a:r>
            <a:r>
              <a:rPr sz="3600" b="1" dirty="0" smtClean="0">
                <a:solidFill>
                  <a:srgbClr val="001F5F"/>
                </a:solidFill>
                <a:latin typeface="Liberation Serif" panose="02020603050405020304" pitchFamily="18" charset="0"/>
                <a:cs typeface="Segoe UI"/>
              </a:rPr>
              <a:t>И </a:t>
            </a:r>
            <a:r>
              <a:rPr sz="3600" b="1" spc="-980" dirty="0" smtClean="0">
                <a:solidFill>
                  <a:srgbClr val="001F5F"/>
                </a:solidFill>
                <a:latin typeface="Liberation Serif" panose="02020603050405020304" pitchFamily="18" charset="0"/>
                <a:cs typeface="Segoe UI"/>
              </a:rPr>
              <a:t> </a:t>
            </a:r>
            <a:endParaRPr lang="ru-RU" sz="3600" b="1" spc="-980" dirty="0" smtClean="0">
              <a:solidFill>
                <a:srgbClr val="001F5F"/>
              </a:solidFill>
              <a:latin typeface="Liberation Serif" panose="02020603050405020304" pitchFamily="18" charset="0"/>
              <a:cs typeface="Segoe UI"/>
            </a:endParaRPr>
          </a:p>
          <a:p>
            <a:pPr marL="12700" marR="5080">
              <a:lnSpc>
                <a:spcPct val="92700"/>
              </a:lnSpc>
              <a:spcBef>
                <a:spcPts val="415"/>
              </a:spcBef>
            </a:pPr>
            <a:r>
              <a:rPr sz="3600" b="1" spc="-75" dirty="0" smtClean="0">
                <a:solidFill>
                  <a:srgbClr val="001F5F"/>
                </a:solidFill>
                <a:latin typeface="Liberation Serif" panose="02020603050405020304" pitchFamily="18" charset="0"/>
                <a:cs typeface="Segoe UI"/>
              </a:rPr>
              <a:t>ЭКСПЛУАТАЦИИ </a:t>
            </a:r>
            <a:r>
              <a:rPr sz="3600" b="1" spc="-980" dirty="0" smtClean="0">
                <a:solidFill>
                  <a:srgbClr val="001F5F"/>
                </a:solidFill>
                <a:latin typeface="Liberation Serif" panose="02020603050405020304" pitchFamily="18" charset="0"/>
                <a:cs typeface="Segoe UI"/>
              </a:rPr>
              <a:t> </a:t>
            </a:r>
            <a:r>
              <a:rPr lang="ru-RU" sz="3600" b="1" spc="-25" dirty="0" smtClean="0">
                <a:solidFill>
                  <a:srgbClr val="001F5F"/>
                </a:solidFill>
                <a:latin typeface="Liberation Serif" panose="02020603050405020304" pitchFamily="18" charset="0"/>
                <a:cs typeface="Segoe UI"/>
              </a:rPr>
              <a:t>ОЗП</a:t>
            </a:r>
            <a:endParaRPr sz="3600" dirty="0">
              <a:latin typeface="Liberation Serif" panose="02020603050405020304" pitchFamily="18" charset="0"/>
              <a:cs typeface="Segoe U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48400" y="4606434"/>
            <a:ext cx="2774442" cy="2017014"/>
          </a:xfrm>
          <a:prstGeom prst="rect">
            <a:avLst/>
          </a:prstGeom>
        </p:spPr>
      </p:pic>
      <p:pic>
        <p:nvPicPr>
          <p:cNvPr id="11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33533" y="4829106"/>
            <a:ext cx="2858466" cy="20288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-6095" y="-4046"/>
            <a:ext cx="4459605" cy="6858000"/>
            <a:chOff x="-6095" y="0"/>
            <a:chExt cx="4459605" cy="68580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6095" y="5497067"/>
              <a:ext cx="234696" cy="24384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4453128" cy="685800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97835" y="1831085"/>
            <a:ext cx="4412564" cy="2680542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>
              <a:lnSpc>
                <a:spcPct val="92700"/>
              </a:lnSpc>
              <a:spcBef>
                <a:spcPts val="415"/>
              </a:spcBef>
            </a:pPr>
            <a:r>
              <a:rPr sz="3600" b="1" spc="-10" dirty="0">
                <a:solidFill>
                  <a:srgbClr val="001F5F"/>
                </a:solidFill>
                <a:latin typeface="Liberation Serif" panose="02020603050405020304" pitchFamily="18" charset="0"/>
                <a:cs typeface="Segoe UI"/>
              </a:rPr>
              <a:t>ТРЕБОВАНИЯ </a:t>
            </a:r>
            <a:r>
              <a:rPr sz="3600" b="1" spc="-5" dirty="0">
                <a:solidFill>
                  <a:srgbClr val="001F5F"/>
                </a:solidFill>
                <a:latin typeface="Liberation Serif" panose="02020603050405020304" pitchFamily="18" charset="0"/>
                <a:cs typeface="Segoe UI"/>
              </a:rPr>
              <a:t> </a:t>
            </a:r>
            <a:r>
              <a:rPr sz="3600" b="1" spc="-50" dirty="0">
                <a:solidFill>
                  <a:srgbClr val="001F5F"/>
                </a:solidFill>
                <a:latin typeface="Liberation Serif" panose="02020603050405020304" pitchFamily="18" charset="0"/>
                <a:cs typeface="Segoe UI"/>
              </a:rPr>
              <a:t>ОХРАНЫ</a:t>
            </a:r>
            <a:r>
              <a:rPr sz="3600" b="1" spc="-30" dirty="0">
                <a:solidFill>
                  <a:srgbClr val="001F5F"/>
                </a:solidFill>
                <a:latin typeface="Liberation Serif" panose="02020603050405020304" pitchFamily="18" charset="0"/>
                <a:cs typeface="Segoe UI"/>
              </a:rPr>
              <a:t> </a:t>
            </a:r>
            <a:r>
              <a:rPr sz="3600" b="1" spc="-50" dirty="0">
                <a:solidFill>
                  <a:srgbClr val="001F5F"/>
                </a:solidFill>
                <a:latin typeface="Liberation Serif" panose="02020603050405020304" pitchFamily="18" charset="0"/>
                <a:cs typeface="Segoe UI"/>
              </a:rPr>
              <a:t>ТРУДА </a:t>
            </a:r>
            <a:r>
              <a:rPr sz="3600" b="1" spc="-45" dirty="0">
                <a:solidFill>
                  <a:srgbClr val="001F5F"/>
                </a:solidFill>
                <a:latin typeface="Liberation Serif" panose="02020603050405020304" pitchFamily="18" charset="0"/>
                <a:cs typeface="Segoe UI"/>
              </a:rPr>
              <a:t> </a:t>
            </a:r>
            <a:r>
              <a:rPr sz="3600" b="1" spc="-5" dirty="0">
                <a:solidFill>
                  <a:srgbClr val="001F5F"/>
                </a:solidFill>
                <a:latin typeface="Liberation Serif" panose="02020603050405020304" pitchFamily="18" charset="0"/>
                <a:cs typeface="Segoe UI"/>
              </a:rPr>
              <a:t>ПРИ</a:t>
            </a:r>
            <a:r>
              <a:rPr sz="3600" b="1" spc="-40" dirty="0">
                <a:solidFill>
                  <a:srgbClr val="001F5F"/>
                </a:solidFill>
                <a:latin typeface="Liberation Serif" panose="02020603050405020304" pitchFamily="18" charset="0"/>
                <a:cs typeface="Segoe UI"/>
              </a:rPr>
              <a:t> </a:t>
            </a:r>
            <a:r>
              <a:rPr sz="3600" b="1" spc="-10" dirty="0">
                <a:solidFill>
                  <a:srgbClr val="001F5F"/>
                </a:solidFill>
                <a:latin typeface="Liberation Serif" panose="02020603050405020304" pitchFamily="18" charset="0"/>
                <a:cs typeface="Segoe UI"/>
              </a:rPr>
              <a:t>РЕМОНТЕ</a:t>
            </a:r>
            <a:r>
              <a:rPr sz="3600" b="1" spc="-35" dirty="0">
                <a:solidFill>
                  <a:srgbClr val="001F5F"/>
                </a:solidFill>
                <a:latin typeface="Liberation Serif" panose="02020603050405020304" pitchFamily="18" charset="0"/>
                <a:cs typeface="Segoe UI"/>
              </a:rPr>
              <a:t> </a:t>
            </a:r>
            <a:r>
              <a:rPr sz="3600" b="1" dirty="0" smtClean="0">
                <a:solidFill>
                  <a:srgbClr val="001F5F"/>
                </a:solidFill>
                <a:latin typeface="Liberation Serif" panose="02020603050405020304" pitchFamily="18" charset="0"/>
                <a:cs typeface="Segoe UI"/>
              </a:rPr>
              <a:t>И </a:t>
            </a:r>
            <a:r>
              <a:rPr sz="3600" b="1" spc="-980" dirty="0" smtClean="0">
                <a:solidFill>
                  <a:srgbClr val="001F5F"/>
                </a:solidFill>
                <a:latin typeface="Liberation Serif" panose="02020603050405020304" pitchFamily="18" charset="0"/>
                <a:cs typeface="Segoe UI"/>
              </a:rPr>
              <a:t> </a:t>
            </a:r>
            <a:endParaRPr lang="ru-RU" sz="3600" b="1" spc="-980" dirty="0" smtClean="0">
              <a:solidFill>
                <a:srgbClr val="001F5F"/>
              </a:solidFill>
              <a:latin typeface="Liberation Serif" panose="02020603050405020304" pitchFamily="18" charset="0"/>
              <a:cs typeface="Segoe UI"/>
            </a:endParaRPr>
          </a:p>
          <a:p>
            <a:pPr marL="12700" marR="5080">
              <a:lnSpc>
                <a:spcPct val="92700"/>
              </a:lnSpc>
              <a:spcBef>
                <a:spcPts val="415"/>
              </a:spcBef>
            </a:pPr>
            <a:r>
              <a:rPr sz="3600" b="1" spc="-75" dirty="0" smtClean="0">
                <a:solidFill>
                  <a:srgbClr val="001F5F"/>
                </a:solidFill>
                <a:latin typeface="Liberation Serif" panose="02020603050405020304" pitchFamily="18" charset="0"/>
                <a:cs typeface="Segoe UI"/>
              </a:rPr>
              <a:t>ЭКСПЛУАТАЦИИ </a:t>
            </a:r>
            <a:r>
              <a:rPr sz="3600" b="1" spc="-980" dirty="0" smtClean="0">
                <a:solidFill>
                  <a:srgbClr val="001F5F"/>
                </a:solidFill>
                <a:latin typeface="Liberation Serif" panose="02020603050405020304" pitchFamily="18" charset="0"/>
                <a:cs typeface="Segoe UI"/>
              </a:rPr>
              <a:t> </a:t>
            </a:r>
            <a:r>
              <a:rPr lang="ru-RU" sz="3600" b="1" spc="-25" dirty="0" smtClean="0">
                <a:solidFill>
                  <a:srgbClr val="001F5F"/>
                </a:solidFill>
                <a:latin typeface="Liberation Serif" panose="02020603050405020304" pitchFamily="18" charset="0"/>
                <a:cs typeface="Segoe UI"/>
              </a:rPr>
              <a:t>ОЗП</a:t>
            </a:r>
            <a:endParaRPr sz="3600" dirty="0">
              <a:latin typeface="Liberation Serif" panose="02020603050405020304" pitchFamily="18" charset="0"/>
              <a:cs typeface="Segoe UI"/>
            </a:endParaRPr>
          </a:p>
        </p:txBody>
      </p:sp>
      <p:pic>
        <p:nvPicPr>
          <p:cNvPr id="11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33533" y="4829106"/>
            <a:ext cx="2858466" cy="2028891"/>
          </a:xfrm>
          <a:prstGeom prst="rect">
            <a:avLst/>
          </a:prstGeom>
        </p:spPr>
      </p:pic>
      <p:sp>
        <p:nvSpPr>
          <p:cNvPr id="12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5601" rIns="0" bIns="0" rtlCol="0">
            <a:spAutoFit/>
          </a:bodyPr>
          <a:lstStyle/>
          <a:p>
            <a:pPr marL="4478020" marR="234315">
              <a:lnSpc>
                <a:spcPct val="100000"/>
              </a:lnSpc>
              <a:spcBef>
                <a:spcPts val="100"/>
              </a:spcBef>
            </a:pPr>
            <a:r>
              <a:rPr sz="2000" b="0" i="1" spc="-15" dirty="0">
                <a:latin typeface="Liberation Serif" panose="02020603050405020304" pitchFamily="18" charset="0"/>
                <a:cs typeface="Calibri Light"/>
              </a:rPr>
              <a:t>Бригады, </a:t>
            </a:r>
            <a:r>
              <a:rPr sz="2000" b="0" i="1" spc="-20" dirty="0">
                <a:latin typeface="Liberation Serif" panose="02020603050405020304" pitchFamily="18" charset="0"/>
                <a:cs typeface="Calibri Light"/>
              </a:rPr>
              <a:t>выполняющие вышеуказанные </a:t>
            </a:r>
            <a:r>
              <a:rPr sz="2000" b="0" i="1" spc="-15" dirty="0">
                <a:latin typeface="Liberation Serif" panose="02020603050405020304" pitchFamily="18" charset="0"/>
                <a:cs typeface="Calibri Light"/>
              </a:rPr>
              <a:t>работы, должны быть </a:t>
            </a:r>
            <a:r>
              <a:rPr sz="2000" b="0" i="1" spc="-10" dirty="0">
                <a:latin typeface="Liberation Serif" panose="02020603050405020304" pitchFamily="18" charset="0"/>
                <a:cs typeface="Calibri Light"/>
              </a:rPr>
              <a:t> </a:t>
            </a:r>
            <a:r>
              <a:rPr sz="2000" b="0" i="1" spc="-15" dirty="0">
                <a:latin typeface="Liberation Serif" panose="02020603050405020304" pitchFamily="18" charset="0"/>
                <a:cs typeface="Calibri Light"/>
              </a:rPr>
              <a:t>обеспечены</a:t>
            </a:r>
            <a:r>
              <a:rPr sz="2000" b="0" i="1" spc="-45" dirty="0">
                <a:latin typeface="Liberation Serif" panose="02020603050405020304" pitchFamily="18" charset="0"/>
                <a:cs typeface="Calibri Light"/>
              </a:rPr>
              <a:t> </a:t>
            </a:r>
            <a:r>
              <a:rPr sz="2000" b="0" i="1" spc="-20" dirty="0">
                <a:latin typeface="Liberation Serif" panose="02020603050405020304" pitchFamily="18" charset="0"/>
                <a:cs typeface="Calibri Light"/>
              </a:rPr>
              <a:t>защитными</a:t>
            </a:r>
            <a:r>
              <a:rPr sz="2000" b="0" i="1" spc="-30" dirty="0">
                <a:latin typeface="Liberation Serif" panose="02020603050405020304" pitchFamily="18" charset="0"/>
                <a:cs typeface="Calibri Light"/>
              </a:rPr>
              <a:t> </a:t>
            </a:r>
            <a:r>
              <a:rPr sz="2000" b="0" i="1" spc="-20" dirty="0">
                <a:latin typeface="Liberation Serif" panose="02020603050405020304" pitchFamily="18" charset="0"/>
                <a:cs typeface="Calibri Light"/>
              </a:rPr>
              <a:t>средствами</a:t>
            </a:r>
            <a:r>
              <a:rPr sz="2000" b="0" i="1" spc="-30" dirty="0">
                <a:latin typeface="Liberation Serif" panose="02020603050405020304" pitchFamily="18" charset="0"/>
                <a:cs typeface="Calibri Light"/>
              </a:rPr>
              <a:t> </a:t>
            </a:r>
            <a:r>
              <a:rPr sz="2000" b="0" i="1" spc="-20" dirty="0">
                <a:latin typeface="Liberation Serif" panose="02020603050405020304" pitchFamily="18" charset="0"/>
                <a:cs typeface="Calibri Light"/>
              </a:rPr>
              <a:t>(газоанализаторы</a:t>
            </a:r>
            <a:r>
              <a:rPr sz="2000" b="0" i="1" spc="-30" dirty="0">
                <a:latin typeface="Liberation Serif" panose="02020603050405020304" pitchFamily="18" charset="0"/>
                <a:cs typeface="Calibri Light"/>
              </a:rPr>
              <a:t> </a:t>
            </a:r>
            <a:r>
              <a:rPr sz="2000" b="0" i="1" spc="-10" dirty="0">
                <a:latin typeface="Liberation Serif" panose="02020603050405020304" pitchFamily="18" charset="0"/>
                <a:cs typeface="Calibri Light"/>
              </a:rPr>
              <a:t>или</a:t>
            </a:r>
            <a:r>
              <a:rPr sz="2000" b="0" i="1" dirty="0">
                <a:latin typeface="Liberation Serif" panose="02020603050405020304" pitchFamily="18" charset="0"/>
                <a:cs typeface="Calibri Light"/>
              </a:rPr>
              <a:t> </a:t>
            </a:r>
            <a:endParaRPr sz="2000" dirty="0">
              <a:latin typeface="Liberation Serif" panose="02020603050405020304" pitchFamily="18" charset="0"/>
              <a:cs typeface="Calibri Light"/>
            </a:endParaRPr>
          </a:p>
          <a:p>
            <a:pPr marL="4478020" marR="5080">
              <a:lnSpc>
                <a:spcPct val="100000"/>
              </a:lnSpc>
            </a:pPr>
            <a:r>
              <a:rPr sz="2000" b="0" i="1" spc="-20" dirty="0">
                <a:latin typeface="Liberation Serif" panose="02020603050405020304" pitchFamily="18" charset="0"/>
                <a:cs typeface="Calibri Light"/>
              </a:rPr>
              <a:t>газосигнализаторы), необходимым инструментом, инвентарем, </a:t>
            </a:r>
            <a:r>
              <a:rPr sz="2000" b="0" i="1" spc="-15" dirty="0">
                <a:latin typeface="Liberation Serif" panose="02020603050405020304" pitchFamily="18" charset="0"/>
                <a:cs typeface="Calibri Light"/>
              </a:rPr>
              <a:t> </a:t>
            </a:r>
            <a:r>
              <a:rPr sz="2000" b="0" i="1" spc="-20" dirty="0">
                <a:latin typeface="Liberation Serif" panose="02020603050405020304" pitchFamily="18" charset="0"/>
                <a:cs typeface="Calibri Light"/>
              </a:rPr>
              <a:t>приспособлениями,</a:t>
            </a:r>
            <a:r>
              <a:rPr sz="2000" b="0" i="1" spc="-35" dirty="0">
                <a:latin typeface="Liberation Serif" panose="02020603050405020304" pitchFamily="18" charset="0"/>
                <a:cs typeface="Calibri Light"/>
              </a:rPr>
              <a:t> </a:t>
            </a:r>
            <a:r>
              <a:rPr sz="2000" b="0" i="1" spc="-15" dirty="0">
                <a:latin typeface="Liberation Serif" panose="02020603050405020304" pitchFamily="18" charset="0"/>
                <a:cs typeface="Calibri Light"/>
              </a:rPr>
              <a:t>приборами</a:t>
            </a:r>
            <a:r>
              <a:rPr sz="2000" b="0" i="1" spc="-40" dirty="0">
                <a:latin typeface="Liberation Serif" panose="02020603050405020304" pitchFamily="18" charset="0"/>
                <a:cs typeface="Calibri Light"/>
              </a:rPr>
              <a:t> </a:t>
            </a:r>
            <a:r>
              <a:rPr sz="2000" b="0" i="1" spc="-10" dirty="0">
                <a:latin typeface="Liberation Serif" panose="02020603050405020304" pitchFamily="18" charset="0"/>
                <a:cs typeface="Calibri Light"/>
              </a:rPr>
              <a:t>и</a:t>
            </a:r>
            <a:r>
              <a:rPr sz="2000" b="0" i="1" spc="-5" dirty="0">
                <a:latin typeface="Liberation Serif" panose="02020603050405020304" pitchFamily="18" charset="0"/>
                <a:cs typeface="Calibri Light"/>
              </a:rPr>
              <a:t> </a:t>
            </a:r>
            <a:r>
              <a:rPr sz="2000" b="0" i="1" spc="-20" dirty="0">
                <a:latin typeface="Liberation Serif" panose="02020603050405020304" pitchFamily="18" charset="0"/>
                <a:cs typeface="Calibri Light"/>
              </a:rPr>
              <a:t>аптечкой</a:t>
            </a:r>
            <a:r>
              <a:rPr sz="2000" b="0" i="1" spc="-40" dirty="0">
                <a:latin typeface="Liberation Serif" panose="02020603050405020304" pitchFamily="18" charset="0"/>
                <a:cs typeface="Calibri Light"/>
              </a:rPr>
              <a:t> </a:t>
            </a:r>
            <a:r>
              <a:rPr sz="2000" b="0" i="1" spc="-15" dirty="0">
                <a:latin typeface="Liberation Serif" panose="02020603050405020304" pitchFamily="18" charset="0"/>
                <a:cs typeface="Calibri Light"/>
              </a:rPr>
              <a:t>первой</a:t>
            </a:r>
            <a:r>
              <a:rPr sz="2000" b="0" i="1" spc="-40" dirty="0">
                <a:latin typeface="Liberation Serif" panose="02020603050405020304" pitchFamily="18" charset="0"/>
                <a:cs typeface="Calibri Light"/>
              </a:rPr>
              <a:t> </a:t>
            </a:r>
            <a:r>
              <a:rPr sz="2000" b="0" i="1" spc="-20" dirty="0">
                <a:latin typeface="Liberation Serif" panose="02020603050405020304" pitchFamily="18" charset="0"/>
                <a:cs typeface="Calibri Light"/>
              </a:rPr>
              <a:t>помощи.</a:t>
            </a:r>
            <a:endParaRPr sz="2000" dirty="0">
              <a:latin typeface="Liberation Serif" panose="02020603050405020304" pitchFamily="18" charset="0"/>
              <a:cs typeface="Calibri Light"/>
            </a:endParaRPr>
          </a:p>
        </p:txBody>
      </p:sp>
      <p:pic>
        <p:nvPicPr>
          <p:cNvPr id="13" name="object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47032" y="1953767"/>
            <a:ext cx="2487168" cy="3989833"/>
          </a:xfrm>
          <a:prstGeom prst="rect">
            <a:avLst/>
          </a:prstGeom>
        </p:spPr>
      </p:pic>
      <p:sp>
        <p:nvSpPr>
          <p:cNvPr id="14" name="object 3"/>
          <p:cNvSpPr txBox="1">
            <a:spLocks/>
          </p:cNvSpPr>
          <p:nvPr/>
        </p:nvSpPr>
        <p:spPr>
          <a:xfrm>
            <a:off x="6783055" y="1831085"/>
            <a:ext cx="5100955" cy="37067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12725" indent="-200660">
              <a:spcBef>
                <a:spcPts val="105"/>
              </a:spcBef>
              <a:buSzPct val="95000"/>
              <a:buFont typeface="Wingdings"/>
              <a:buChar char=""/>
              <a:tabLst>
                <a:tab pos="213360" algn="l"/>
              </a:tabLst>
            </a:pPr>
            <a:r>
              <a:rPr lang="ru-RU" sz="2000" i="1" kern="0" spc="-5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специальная</a:t>
            </a:r>
            <a:r>
              <a:rPr lang="ru-RU" sz="2000" i="1" kern="0" spc="-3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2000" i="1" kern="0" spc="-5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одежда</a:t>
            </a:r>
            <a:r>
              <a:rPr lang="ru-RU" sz="2000" i="1" kern="0" spc="1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2000" i="1" kern="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и </a:t>
            </a:r>
            <a:r>
              <a:rPr lang="ru-RU" sz="2000" i="1" kern="0" spc="-5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специальная</a:t>
            </a:r>
            <a:r>
              <a:rPr lang="ru-RU" sz="2000" i="1" kern="0" spc="-25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2000" i="1" kern="0" spc="-5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обувь; </a:t>
            </a:r>
          </a:p>
          <a:p>
            <a:pPr marL="12700" marR="456565">
              <a:buSzPct val="95000"/>
              <a:buFont typeface="Wingdings"/>
              <a:buChar char=""/>
              <a:tabLst>
                <a:tab pos="213360" algn="l"/>
              </a:tabLst>
            </a:pPr>
            <a:r>
              <a:rPr lang="ru-RU" sz="2000" i="1" kern="0" spc="-5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защитные </a:t>
            </a:r>
            <a:r>
              <a:rPr lang="ru-RU" sz="2000" i="1" kern="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каски и жилеты оранжевого </a:t>
            </a:r>
            <a:r>
              <a:rPr lang="ru-RU" sz="2000" i="1" kern="0" spc="-44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2000" i="1" kern="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цвета</a:t>
            </a:r>
            <a:r>
              <a:rPr lang="ru-RU" sz="2000" i="1" kern="0" spc="-4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2000" i="1" kern="0" spc="-5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со</a:t>
            </a:r>
            <a:r>
              <a:rPr lang="ru-RU" sz="2000" i="1" kern="0" spc="-2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2000" i="1" kern="0" spc="-5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светоотражающей</a:t>
            </a:r>
            <a:r>
              <a:rPr lang="ru-RU" sz="2000" i="1" kern="0" spc="-35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2000" i="1" kern="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полосой; </a:t>
            </a:r>
          </a:p>
          <a:p>
            <a:pPr marL="12700" marR="45720">
              <a:buSzPct val="95000"/>
              <a:buFont typeface="Wingdings"/>
              <a:buChar char=""/>
              <a:tabLst>
                <a:tab pos="213360" algn="l"/>
              </a:tabLst>
            </a:pPr>
            <a:r>
              <a:rPr lang="ru-RU" sz="2000" i="1" kern="0" spc="-5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кислородные </a:t>
            </a:r>
            <a:r>
              <a:rPr lang="ru-RU" sz="2000" i="1" kern="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изолирующие или шланговые </a:t>
            </a:r>
            <a:r>
              <a:rPr lang="ru-RU" sz="2000" i="1" kern="0" spc="5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2000" i="1" kern="0" spc="-5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противогазы с </a:t>
            </a:r>
            <a:r>
              <a:rPr lang="ru-RU" sz="2000" i="1" kern="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длиной шланга на два </a:t>
            </a:r>
            <a:r>
              <a:rPr lang="ru-RU" sz="2000" i="1" kern="0" spc="-5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метра </a:t>
            </a:r>
            <a:r>
              <a:rPr lang="ru-RU" sz="2000" i="1" kern="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2000" i="1" kern="0" spc="-5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больше </a:t>
            </a:r>
            <a:r>
              <a:rPr lang="ru-RU" sz="2000" i="1" kern="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глубины </a:t>
            </a:r>
            <a:r>
              <a:rPr lang="ru-RU" sz="2000" i="1" kern="0" spc="-5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колодца, </a:t>
            </a:r>
            <a:r>
              <a:rPr lang="ru-RU" sz="2000" i="1" kern="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но при </a:t>
            </a:r>
            <a:r>
              <a:rPr lang="ru-RU" sz="2000" i="1" kern="0" spc="-5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этом общая </a:t>
            </a:r>
            <a:r>
              <a:rPr lang="ru-RU" sz="2000" i="1" kern="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 длина</a:t>
            </a:r>
            <a:r>
              <a:rPr lang="ru-RU" sz="2000" i="1" kern="0" spc="-4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2000" i="1" kern="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шланга</a:t>
            </a:r>
            <a:r>
              <a:rPr lang="ru-RU" sz="2000" i="1" kern="0" spc="-35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2000" i="1" kern="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не</a:t>
            </a:r>
            <a:r>
              <a:rPr lang="ru-RU" sz="2000" i="1" kern="0" spc="-15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2000" i="1" kern="0" spc="-5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должна</a:t>
            </a:r>
            <a:r>
              <a:rPr lang="ru-RU" sz="2000" i="1" kern="0" spc="-2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2000" i="1" kern="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превышать</a:t>
            </a:r>
            <a:r>
              <a:rPr lang="ru-RU" sz="2000" i="1" kern="0" spc="-35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2000" i="1" kern="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12</a:t>
            </a:r>
            <a:r>
              <a:rPr lang="ru-RU" sz="2000" i="1" kern="0" spc="-25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2000" i="1" kern="0" spc="-5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м; </a:t>
            </a:r>
          </a:p>
          <a:p>
            <a:pPr marL="12700" marR="5080">
              <a:buSzPct val="95000"/>
              <a:buFont typeface="Wingdings"/>
              <a:buChar char=""/>
              <a:tabLst>
                <a:tab pos="213360" algn="l"/>
              </a:tabLst>
            </a:pPr>
            <a:r>
              <a:rPr lang="ru-RU" sz="2000" i="1" kern="0" spc="-5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предохранительные</a:t>
            </a:r>
            <a:r>
              <a:rPr lang="ru-RU" sz="2000" i="1" kern="0" spc="-45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2000" i="1" kern="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пояса</a:t>
            </a:r>
            <a:r>
              <a:rPr lang="ru-RU" sz="2000" i="1" kern="0" spc="-1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2000" i="1" kern="0" spc="-5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со</a:t>
            </a:r>
            <a:r>
              <a:rPr lang="ru-RU" sz="2000" i="1" kern="0" spc="-2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2000" i="1" kern="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страховочным </a:t>
            </a:r>
            <a:r>
              <a:rPr lang="ru-RU" sz="2000" i="1" kern="0" spc="-434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2000" i="1" kern="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канатом, длина </a:t>
            </a:r>
            <a:r>
              <a:rPr lang="ru-RU" sz="2000" i="1" kern="0" spc="-5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которого должна быть </a:t>
            </a:r>
            <a:r>
              <a:rPr lang="ru-RU" sz="2000" i="1" kern="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не </a:t>
            </a:r>
            <a:r>
              <a:rPr lang="ru-RU" sz="2000" i="1" kern="0" spc="5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2000" i="1" kern="0" spc="-5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менее</a:t>
            </a:r>
            <a:r>
              <a:rPr lang="ru-RU" sz="2000" i="1" kern="0" spc="-15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2000" i="1" kern="0" spc="-5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чем на</a:t>
            </a:r>
            <a:r>
              <a:rPr lang="ru-RU" sz="2000" i="1" kern="0" spc="-1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2000" i="1" kern="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2</a:t>
            </a:r>
            <a:r>
              <a:rPr lang="ru-RU" sz="2000" i="1" kern="0" spc="-1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2000" i="1" kern="0" spc="-5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м </a:t>
            </a:r>
            <a:r>
              <a:rPr lang="ru-RU" sz="2000" i="1" kern="0" spc="-1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больше </a:t>
            </a:r>
            <a:r>
              <a:rPr lang="ru-RU" sz="2000" i="1" kern="0" spc="-5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расстояния</a:t>
            </a:r>
            <a:r>
              <a:rPr lang="ru-RU" sz="2000" i="1" kern="0" spc="-45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2000" i="1" kern="0" spc="-5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от </a:t>
            </a:r>
          </a:p>
          <a:p>
            <a:pPr marL="12700" marR="200660"/>
            <a:r>
              <a:rPr lang="ru-RU" sz="2000" i="1" kern="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поверхности </a:t>
            </a:r>
            <a:r>
              <a:rPr lang="ru-RU" sz="2000" i="1" kern="0" spc="-5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земли до </a:t>
            </a:r>
            <a:r>
              <a:rPr lang="ru-RU" sz="2000" i="1" kern="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наиболее </a:t>
            </a:r>
            <a:r>
              <a:rPr lang="ru-RU" sz="2000" i="1" kern="0" spc="-5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удаленного </a:t>
            </a:r>
            <a:r>
              <a:rPr lang="ru-RU" sz="2000" i="1" kern="0" spc="-44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2000" i="1" kern="0" spc="-5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рабочего</a:t>
            </a:r>
            <a:r>
              <a:rPr lang="ru-RU" sz="2000" i="1" kern="0" spc="-25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2000" i="1" kern="0" spc="-5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места</a:t>
            </a:r>
            <a:r>
              <a:rPr lang="ru-RU" sz="2000" i="1" kern="0" spc="-3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2000" i="1" kern="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в</a:t>
            </a:r>
            <a:r>
              <a:rPr lang="ru-RU" sz="2000" i="1" kern="0" spc="-2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2000" i="1" kern="0" spc="-5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колодце</a:t>
            </a:r>
            <a:endParaRPr lang="ru-RU" sz="2000" i="1" kern="0" spc="-5" dirty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37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267200" y="2052311"/>
            <a:ext cx="7391400" cy="37061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38125">
              <a:lnSpc>
                <a:spcPct val="100000"/>
              </a:lnSpc>
              <a:spcBef>
                <a:spcPts val="100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lang="ru-RU" sz="2400" i="1" spc="-5" dirty="0" smtClean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2400" i="1" spc="-5" dirty="0" err="1" smtClean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вентиляторы</a:t>
            </a:r>
            <a:r>
              <a:rPr sz="2400" i="1" spc="-5" dirty="0" smtClean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2400" i="1" spc="-5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с механическим или </a:t>
            </a:r>
            <a:r>
              <a:rPr sz="2400" i="1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ручным </a:t>
            </a:r>
            <a:r>
              <a:rPr sz="2400" i="1" spc="5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2400" i="1" spc="-5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приводом;</a:t>
            </a:r>
            <a:endParaRPr sz="2400" dirty="0">
              <a:latin typeface="Liberation Serif" panose="02020603050405020304" pitchFamily="18" charset="0"/>
              <a:cs typeface="Calibri Light"/>
            </a:endParaRPr>
          </a:p>
          <a:p>
            <a:pPr marL="12700" marR="116839">
              <a:lnSpc>
                <a:spcPct val="100000"/>
              </a:lnSpc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lang="ru-RU" sz="2400" i="1" spc="-5" dirty="0" smtClean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2400" i="1" spc="-5" dirty="0" err="1" smtClean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защитные</a:t>
            </a:r>
            <a:r>
              <a:rPr sz="2400" i="1" spc="-5" dirty="0" smtClean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2400" i="1" spc="-10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ограждения </a:t>
            </a:r>
            <a:r>
              <a:rPr sz="2400" i="1" spc="-5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и переносные </a:t>
            </a:r>
            <a:r>
              <a:rPr sz="2400" i="1" spc="-10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знаки </a:t>
            </a:r>
            <a:r>
              <a:rPr sz="2400" i="1" spc="-5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 безопасности;</a:t>
            </a:r>
            <a:endParaRPr sz="2400" dirty="0">
              <a:latin typeface="Liberation Serif" panose="02020603050405020304" pitchFamily="18" charset="0"/>
              <a:cs typeface="Calibri Light"/>
            </a:endParaRPr>
          </a:p>
          <a:p>
            <a:pPr marL="12700" marR="5080">
              <a:lnSpc>
                <a:spcPct val="100000"/>
              </a:lnSpc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lang="ru-RU" sz="2400" i="1" spc="-5" dirty="0" smtClean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2400" i="1" spc="-5" dirty="0" err="1" smtClean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штанги</a:t>
            </a:r>
            <a:r>
              <a:rPr sz="2400" i="1" spc="-5" dirty="0" smtClean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2400" i="1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- </a:t>
            </a:r>
            <a:r>
              <a:rPr sz="2400" i="1" spc="-5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вилки для открывания задвижек </a:t>
            </a:r>
            <a:r>
              <a:rPr sz="2400" i="1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в </a:t>
            </a:r>
            <a:r>
              <a:rPr sz="2400" i="1" spc="5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2400" i="1" spc="-5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колодцах;</a:t>
            </a:r>
            <a:endParaRPr sz="2400" dirty="0">
              <a:latin typeface="Liberation Serif" panose="02020603050405020304" pitchFamily="18" charset="0"/>
              <a:cs typeface="Calibri Light"/>
            </a:endParaRPr>
          </a:p>
          <a:p>
            <a:pPr marL="255270" indent="-243204">
              <a:lnSpc>
                <a:spcPct val="100000"/>
              </a:lnSpc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lang="ru-RU" sz="2400" i="1" spc="-5" dirty="0" smtClean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2400" i="1" spc="-5" dirty="0" err="1" smtClean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штанги</a:t>
            </a:r>
            <a:r>
              <a:rPr sz="2400" i="1" spc="-15" dirty="0" smtClean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2400" i="1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-</a:t>
            </a:r>
            <a:r>
              <a:rPr sz="2400" i="1" spc="-30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2400" i="1" spc="-5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ключи;</a:t>
            </a:r>
            <a:endParaRPr sz="2400" dirty="0">
              <a:latin typeface="Liberation Serif" panose="02020603050405020304" pitchFamily="18" charset="0"/>
              <a:cs typeface="Calibri Light"/>
            </a:endParaRPr>
          </a:p>
          <a:p>
            <a:pPr marL="12700" marR="582295">
              <a:lnSpc>
                <a:spcPct val="100000"/>
              </a:lnSpc>
              <a:spcBef>
                <a:spcPts val="5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lang="ru-RU" sz="2400" i="1" spc="-5" dirty="0" smtClean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2400" i="1" spc="-5" dirty="0" err="1" smtClean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штанги</a:t>
            </a:r>
            <a:r>
              <a:rPr sz="2400" i="1" spc="-5" dirty="0" smtClean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2400" i="1" spc="-5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для </a:t>
            </a:r>
            <a:r>
              <a:rPr sz="2400" i="1" spc="-10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проверки </a:t>
            </a:r>
            <a:r>
              <a:rPr sz="2400" i="1" spc="-5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прочности </a:t>
            </a:r>
            <a:r>
              <a:rPr sz="2400" i="1" spc="-10" dirty="0" err="1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скоб</a:t>
            </a:r>
            <a:r>
              <a:rPr sz="2400" i="1" spc="-10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2400" i="1" dirty="0" smtClean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в</a:t>
            </a:r>
            <a:r>
              <a:rPr sz="2400" i="1" spc="5" dirty="0" smtClean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2400" i="1" spc="-5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колодцах;</a:t>
            </a:r>
            <a:endParaRPr sz="2400" dirty="0">
              <a:latin typeface="Liberation Serif" panose="02020603050405020304" pitchFamily="18" charset="0"/>
              <a:cs typeface="Calibri Light"/>
            </a:endParaRPr>
          </a:p>
          <a:p>
            <a:pPr marL="255270" indent="-243204">
              <a:lnSpc>
                <a:spcPct val="100000"/>
              </a:lnSpc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lang="ru-RU" sz="2400" i="1" spc="-5" dirty="0" smtClean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2400" i="1" spc="-5" dirty="0" err="1" smtClean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лом</a:t>
            </a:r>
            <a:r>
              <a:rPr sz="2400" i="1" spc="-5" dirty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;</a:t>
            </a:r>
            <a:endParaRPr sz="2400" dirty="0">
              <a:latin typeface="Liberation Serif" panose="02020603050405020304" pitchFamily="18" charset="0"/>
              <a:cs typeface="Calibri Light"/>
            </a:endParaRPr>
          </a:p>
          <a:p>
            <a:pPr marL="255270" indent="-243204">
              <a:lnSpc>
                <a:spcPct val="100000"/>
              </a:lnSpc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lang="ru-RU" sz="2400" i="1" spc="-5" dirty="0" smtClean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2400" i="1" spc="-5" dirty="0" err="1" smtClean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переносные</a:t>
            </a:r>
            <a:r>
              <a:rPr sz="2400" i="1" spc="-40" dirty="0" smtClean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2400" i="1" spc="-5" dirty="0" err="1" smtClean="0">
                <a:solidFill>
                  <a:srgbClr val="001F5F"/>
                </a:solidFill>
                <a:latin typeface="Liberation Serif" panose="02020603050405020304" pitchFamily="18" charset="0"/>
                <a:cs typeface="Calibri Light"/>
              </a:rPr>
              <a:t>лестницы</a:t>
            </a:r>
            <a:endParaRPr sz="2400" dirty="0">
              <a:latin typeface="Liberation Serif" panose="02020603050405020304" pitchFamily="18" charset="0"/>
              <a:cs typeface="Calibri Ligh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62167" y="304800"/>
            <a:ext cx="8405602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 smtClean="0">
                <a:latin typeface="Liberation Serif" panose="02020603050405020304" pitchFamily="18" charset="0"/>
              </a:rPr>
              <a:t>НЕОБХОДИМЫЙ</a:t>
            </a:r>
            <a:r>
              <a:rPr lang="ru-RU" sz="3600" dirty="0">
                <a:latin typeface="Liberation Serif" panose="02020603050405020304" pitchFamily="18" charset="0"/>
              </a:rPr>
              <a:t> </a:t>
            </a:r>
            <a:r>
              <a:rPr sz="3600" spc="-20" dirty="0" smtClean="0">
                <a:latin typeface="Liberation Serif" panose="02020603050405020304" pitchFamily="18" charset="0"/>
              </a:rPr>
              <a:t>ИНСТРУМЕНТ</a:t>
            </a:r>
            <a:r>
              <a:rPr sz="3600" spc="-20" dirty="0">
                <a:latin typeface="Liberation Serif" panose="02020603050405020304" pitchFamily="18" charset="0"/>
              </a:rPr>
              <a:t>,</a:t>
            </a:r>
            <a:r>
              <a:rPr sz="3600" spc="-85" dirty="0">
                <a:latin typeface="Liberation Serif" panose="02020603050405020304" pitchFamily="18" charset="0"/>
              </a:rPr>
              <a:t> </a:t>
            </a:r>
            <a:r>
              <a:rPr sz="3600" spc="-20" dirty="0">
                <a:latin typeface="Liberation Serif" panose="02020603050405020304" pitchFamily="18" charset="0"/>
              </a:rPr>
              <a:t>ИНВЕНТАРЬ, </a:t>
            </a:r>
            <a:r>
              <a:rPr sz="3600" spc="-869" dirty="0">
                <a:latin typeface="Liberation Serif" panose="02020603050405020304" pitchFamily="18" charset="0"/>
              </a:rPr>
              <a:t> </a:t>
            </a:r>
            <a:r>
              <a:rPr sz="3600" spc="-10" dirty="0">
                <a:latin typeface="Liberation Serif" panose="02020603050405020304" pitchFamily="18" charset="0"/>
              </a:rPr>
              <a:t>ПРИСПОСОБЛЕНИЯ</a:t>
            </a:r>
            <a:endParaRPr sz="3600" dirty="0">
              <a:latin typeface="Liberation Serif" panose="02020603050405020304" pitchFamily="18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3962400"/>
            <a:ext cx="3433512" cy="2615183"/>
          </a:xfrm>
          <a:prstGeom prst="rect">
            <a:avLst/>
          </a:prstGeom>
        </p:spPr>
      </p:pic>
      <p:pic>
        <p:nvPicPr>
          <p:cNvPr id="1026" name="Picture 2" descr="C:\Users\ekonom1\Desktop\Лера\Работа в колодцах и ЖКХ\2022\45bc25244e250ec0a8a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3433512" cy="263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539101" cy="15591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promdesign.ua/image/catalog/materiali/3m-production/zna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6021" y="3925827"/>
            <a:ext cx="805158" cy="141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580888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8818" y="253135"/>
            <a:ext cx="5103495" cy="19340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8900"/>
              </a:lnSpc>
              <a:spcBef>
                <a:spcPts val="100"/>
              </a:spcBef>
            </a:pPr>
            <a:r>
              <a:rPr sz="3600" spc="-10" dirty="0">
                <a:latin typeface="Liberation Serif" panose="02020603050405020304" pitchFamily="18" charset="0"/>
              </a:rPr>
              <a:t>ПРИ</a:t>
            </a:r>
            <a:r>
              <a:rPr sz="3600" spc="-5" dirty="0">
                <a:latin typeface="Liberation Serif" panose="02020603050405020304" pitchFamily="18" charset="0"/>
              </a:rPr>
              <a:t> </a:t>
            </a:r>
            <a:r>
              <a:rPr sz="3600" spc="-10" dirty="0">
                <a:latin typeface="Liberation Serif" panose="02020603050405020304" pitchFamily="18" charset="0"/>
              </a:rPr>
              <a:t>ВЫПОЛНЕНИИ</a:t>
            </a:r>
            <a:r>
              <a:rPr sz="3600" spc="30" dirty="0">
                <a:latin typeface="Liberation Serif" panose="02020603050405020304" pitchFamily="18" charset="0"/>
              </a:rPr>
              <a:t> </a:t>
            </a:r>
            <a:r>
              <a:rPr sz="3600" spc="-65" dirty="0">
                <a:latin typeface="Liberation Serif" panose="02020603050405020304" pitchFamily="18" charset="0"/>
              </a:rPr>
              <a:t>РАБОТ</a:t>
            </a:r>
            <a:r>
              <a:rPr sz="3600" spc="5" dirty="0">
                <a:latin typeface="Liberation Serif" panose="02020603050405020304" pitchFamily="18" charset="0"/>
              </a:rPr>
              <a:t> </a:t>
            </a:r>
            <a:r>
              <a:rPr sz="3600" spc="-5" dirty="0">
                <a:latin typeface="Liberation Serif" panose="02020603050405020304" pitchFamily="18" charset="0"/>
              </a:rPr>
              <a:t>В </a:t>
            </a:r>
            <a:r>
              <a:rPr sz="3600" spc="-760" dirty="0">
                <a:latin typeface="Liberation Serif" panose="02020603050405020304" pitchFamily="18" charset="0"/>
              </a:rPr>
              <a:t> </a:t>
            </a:r>
            <a:r>
              <a:rPr lang="ru-RU" sz="3600" spc="-20" dirty="0" smtClean="0">
                <a:latin typeface="Liberation Serif" panose="02020603050405020304" pitchFamily="18" charset="0"/>
              </a:rPr>
              <a:t>ОЗП </a:t>
            </a:r>
            <a:r>
              <a:rPr sz="3600" spc="-15" dirty="0" smtClean="0">
                <a:latin typeface="Liberation Serif" panose="02020603050405020304" pitchFamily="18" charset="0"/>
              </a:rPr>
              <a:t>БРИГАДА</a:t>
            </a:r>
            <a:r>
              <a:rPr sz="3600" spc="40" dirty="0" smtClean="0">
                <a:latin typeface="Liberation Serif" panose="02020603050405020304" pitchFamily="18" charset="0"/>
              </a:rPr>
              <a:t> </a:t>
            </a:r>
            <a:r>
              <a:rPr sz="3600" spc="-10" dirty="0">
                <a:latin typeface="Liberation Serif" panose="02020603050405020304" pitchFamily="18" charset="0"/>
              </a:rPr>
              <a:t>ОБЯЗАНА: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97130" y="367746"/>
            <a:ext cx="6113870" cy="2782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Calibri Light"/>
              </a:rPr>
              <a:t> перед 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Calibri Light"/>
              </a:rPr>
              <a:t>выполнением работ 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Calibri Light"/>
              </a:rPr>
              <a:t>оградить 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Calibri Light"/>
              </a:rPr>
              <a:t>место 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Calibri Light"/>
              </a:rPr>
              <a:t>выполнения работы 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Calibri Light"/>
              </a:rPr>
              <a:t>в  соответствии с проектом производства работ,  разработанным с учетом местных 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Calibri Light"/>
              </a:rPr>
              <a:t>условий;</a:t>
            </a:r>
            <a:endParaRPr lang="ru-RU" sz="2000" i="1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  <a:cs typeface="Calibri Light"/>
            </a:endParaRPr>
          </a:p>
          <a:p>
            <a:pPr marL="12700" marR="5080" algn="just">
              <a:lnSpc>
                <a:spcPct val="100000"/>
              </a:lnSpc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Calibri Light"/>
              </a:rPr>
              <a:t> проверить 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Calibri Light"/>
              </a:rPr>
              <a:t>наличие и прочность скоб или  лестниц для спуска в колодец, камеру или  сооружение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Calibri Light"/>
              </a:rPr>
              <a:t>;</a:t>
            </a:r>
          </a:p>
          <a:p>
            <a:pPr marL="12700" marR="5080" algn="just">
              <a:lnSpc>
                <a:spcPct val="100000"/>
              </a:lnSpc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Calibri Light"/>
              </a:rPr>
              <a:t> в процессе работы в ОЗП постоянно проверять воздушную среду на загазованность с помощью газоанализатора или 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Calibri Light"/>
              </a:rPr>
              <a:t>газосигнализатора. </a:t>
            </a:r>
            <a:endParaRPr lang="ru-RU" sz="2000" i="1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  <a:cs typeface="Calibri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08594" y="3570464"/>
            <a:ext cx="5950006" cy="24878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88645" algn="just">
              <a:lnSpc>
                <a:spcPct val="100000"/>
              </a:lnSpc>
              <a:spcBef>
                <a:spcPts val="100"/>
              </a:spcBef>
            </a:pPr>
            <a:r>
              <a:rPr lang="ru-RU" sz="2000" i="1" spc="-15" dirty="0">
                <a:solidFill>
                  <a:srgbClr val="030452"/>
                </a:solidFill>
                <a:latin typeface="Liberation Serif" panose="02020603050405020304" pitchFamily="18" charset="0"/>
                <a:cs typeface="Calibri Light"/>
              </a:rPr>
              <a:t>Запрещается спуск  работника в ОЗП без  предохранительного пояса со страховочным канатом (веревкой) и без газоанализатора или газосигнализатора</a:t>
            </a:r>
            <a:r>
              <a:rPr lang="ru-RU" sz="2000" i="1" spc="-15" dirty="0" smtClean="0">
                <a:solidFill>
                  <a:srgbClr val="030452"/>
                </a:solidFill>
                <a:latin typeface="Liberation Serif" panose="02020603050405020304" pitchFamily="18" charset="0"/>
                <a:cs typeface="Calibri Light"/>
              </a:rPr>
              <a:t>.</a:t>
            </a:r>
          </a:p>
          <a:p>
            <a:pPr marL="12700" marR="588645" algn="just">
              <a:lnSpc>
                <a:spcPct val="100000"/>
              </a:lnSpc>
              <a:spcBef>
                <a:spcPts val="100"/>
              </a:spcBef>
            </a:pPr>
            <a:r>
              <a:rPr sz="2000" i="1" spc="-15" dirty="0" err="1" smtClean="0">
                <a:solidFill>
                  <a:srgbClr val="030452"/>
                </a:solidFill>
                <a:latin typeface="Liberation Serif" panose="02020603050405020304" pitchFamily="18" charset="0"/>
                <a:cs typeface="Calibri Light"/>
              </a:rPr>
              <a:t>Время</a:t>
            </a:r>
            <a:r>
              <a:rPr sz="2000" i="1" spc="-15" dirty="0" smtClean="0">
                <a:solidFill>
                  <a:srgbClr val="030452"/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2000" i="1" spc="-20" dirty="0">
                <a:solidFill>
                  <a:srgbClr val="030452"/>
                </a:solidFill>
                <a:latin typeface="Liberation Serif" panose="02020603050405020304" pitchFamily="18" charset="0"/>
                <a:cs typeface="Calibri Light"/>
              </a:rPr>
              <a:t>нахождения работника </a:t>
            </a:r>
            <a:r>
              <a:rPr sz="2000" i="1" dirty="0">
                <a:solidFill>
                  <a:srgbClr val="030452"/>
                </a:solidFill>
                <a:latin typeface="Liberation Serif" panose="02020603050405020304" pitchFamily="18" charset="0"/>
                <a:cs typeface="Calibri Light"/>
              </a:rPr>
              <a:t>в </a:t>
            </a:r>
            <a:r>
              <a:rPr sz="2000" i="1" spc="-25" dirty="0" err="1" smtClean="0">
                <a:solidFill>
                  <a:srgbClr val="030452"/>
                </a:solidFill>
                <a:latin typeface="Liberation Serif" panose="02020603050405020304" pitchFamily="18" charset="0"/>
                <a:cs typeface="Calibri Light"/>
              </a:rPr>
              <a:t>канализационном</a:t>
            </a:r>
            <a:r>
              <a:rPr sz="2000" i="1" spc="-40" dirty="0" smtClean="0">
                <a:solidFill>
                  <a:srgbClr val="030452"/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2000" i="1" spc="-25" dirty="0">
                <a:solidFill>
                  <a:srgbClr val="030452"/>
                </a:solidFill>
                <a:latin typeface="Liberation Serif" panose="02020603050405020304" pitchFamily="18" charset="0"/>
                <a:cs typeface="Calibri Light"/>
              </a:rPr>
              <a:t>колодце</a:t>
            </a:r>
            <a:r>
              <a:rPr sz="2000" i="1" spc="-40" dirty="0">
                <a:solidFill>
                  <a:srgbClr val="030452"/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2000" i="1" spc="-10" dirty="0">
                <a:solidFill>
                  <a:srgbClr val="030452"/>
                </a:solidFill>
                <a:latin typeface="Liberation Serif" panose="02020603050405020304" pitchFamily="18" charset="0"/>
                <a:cs typeface="Calibri Light"/>
              </a:rPr>
              <a:t>не</a:t>
            </a:r>
            <a:r>
              <a:rPr sz="2000" i="1" spc="-30" dirty="0">
                <a:solidFill>
                  <a:srgbClr val="030452"/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2000" i="1" spc="-25" dirty="0" err="1">
                <a:solidFill>
                  <a:srgbClr val="030452"/>
                </a:solidFill>
                <a:latin typeface="Liberation Serif" panose="02020603050405020304" pitchFamily="18" charset="0"/>
                <a:cs typeface="Calibri Light"/>
              </a:rPr>
              <a:t>должно</a:t>
            </a:r>
            <a:r>
              <a:rPr sz="2000" i="1" dirty="0">
                <a:solidFill>
                  <a:srgbClr val="030452"/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2000" i="1" spc="-25" dirty="0" err="1" smtClean="0">
                <a:solidFill>
                  <a:srgbClr val="030452"/>
                </a:solidFill>
                <a:latin typeface="Liberation Serif" panose="02020603050405020304" pitchFamily="18" charset="0"/>
                <a:cs typeface="Calibri Light"/>
              </a:rPr>
              <a:t>превышать</a:t>
            </a:r>
            <a:r>
              <a:rPr sz="2000" i="1" spc="-25" dirty="0" smtClean="0">
                <a:solidFill>
                  <a:srgbClr val="030452"/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2000" i="1" spc="-5" dirty="0">
                <a:solidFill>
                  <a:srgbClr val="030452"/>
                </a:solidFill>
                <a:latin typeface="Liberation Serif" panose="02020603050405020304" pitchFamily="18" charset="0"/>
                <a:cs typeface="Calibri Light"/>
              </a:rPr>
              <a:t>15 </a:t>
            </a:r>
            <a:r>
              <a:rPr sz="2000" i="1" spc="-20" dirty="0">
                <a:solidFill>
                  <a:srgbClr val="030452"/>
                </a:solidFill>
                <a:latin typeface="Liberation Serif" panose="02020603050405020304" pitchFamily="18" charset="0"/>
                <a:cs typeface="Calibri Light"/>
              </a:rPr>
              <a:t>минут. </a:t>
            </a:r>
            <a:r>
              <a:rPr sz="2000" i="1" spc="-25" dirty="0">
                <a:solidFill>
                  <a:srgbClr val="030452"/>
                </a:solidFill>
                <a:latin typeface="Liberation Serif" panose="02020603050405020304" pitchFamily="18" charset="0"/>
                <a:cs typeface="Calibri Light"/>
              </a:rPr>
              <a:t>Вторичный </a:t>
            </a:r>
            <a:r>
              <a:rPr sz="2000" i="1" spc="-15" dirty="0" err="1">
                <a:solidFill>
                  <a:srgbClr val="030452"/>
                </a:solidFill>
                <a:latin typeface="Liberation Serif" panose="02020603050405020304" pitchFamily="18" charset="0"/>
                <a:cs typeface="Calibri Light"/>
              </a:rPr>
              <a:t>спуск</a:t>
            </a:r>
            <a:r>
              <a:rPr sz="2000" i="1" spc="-15" dirty="0">
                <a:solidFill>
                  <a:srgbClr val="030452"/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2000" i="1" dirty="0" smtClean="0">
                <a:solidFill>
                  <a:srgbClr val="030452"/>
                </a:solidFill>
                <a:latin typeface="Liberation Serif" panose="02020603050405020304" pitchFamily="18" charset="0"/>
                <a:cs typeface="Calibri Light"/>
              </a:rPr>
              <a:t>в</a:t>
            </a:r>
            <a:r>
              <a:rPr lang="ru-RU" sz="2000" i="1" dirty="0" smtClean="0">
                <a:solidFill>
                  <a:srgbClr val="030452"/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2000" i="1" spc="-25" dirty="0" err="1" smtClean="0">
                <a:solidFill>
                  <a:srgbClr val="030452"/>
                </a:solidFill>
                <a:latin typeface="Liberation Serif" panose="02020603050405020304" pitchFamily="18" charset="0"/>
                <a:cs typeface="Calibri Light"/>
              </a:rPr>
              <a:t>колодец</a:t>
            </a:r>
            <a:r>
              <a:rPr sz="2000" i="1" spc="-25" dirty="0" smtClean="0">
                <a:solidFill>
                  <a:srgbClr val="030452"/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2000" i="1" spc="-20" dirty="0">
                <a:solidFill>
                  <a:srgbClr val="030452"/>
                </a:solidFill>
                <a:latin typeface="Liberation Serif" panose="02020603050405020304" pitchFamily="18" charset="0"/>
                <a:cs typeface="Calibri Light"/>
              </a:rPr>
              <a:t>разрешается </a:t>
            </a:r>
            <a:r>
              <a:rPr sz="2000" i="1" spc="-25" dirty="0">
                <a:solidFill>
                  <a:srgbClr val="030452"/>
                </a:solidFill>
                <a:latin typeface="Liberation Serif" panose="02020603050405020304" pitchFamily="18" charset="0"/>
                <a:cs typeface="Calibri Light"/>
              </a:rPr>
              <a:t>только </a:t>
            </a:r>
            <a:r>
              <a:rPr sz="2000" i="1" spc="-20" dirty="0" err="1">
                <a:solidFill>
                  <a:srgbClr val="030452"/>
                </a:solidFill>
                <a:latin typeface="Liberation Serif" panose="02020603050405020304" pitchFamily="18" charset="0"/>
                <a:cs typeface="Calibri Light"/>
              </a:rPr>
              <a:t>после</a:t>
            </a:r>
            <a:r>
              <a:rPr sz="2000" i="1" spc="-20" dirty="0">
                <a:solidFill>
                  <a:srgbClr val="030452"/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2000" i="1" spc="-5" dirty="0" smtClean="0">
                <a:solidFill>
                  <a:srgbClr val="030452"/>
                </a:solidFill>
                <a:latin typeface="Liberation Serif" panose="02020603050405020304" pitchFamily="18" charset="0"/>
                <a:cs typeface="Calibri Light"/>
              </a:rPr>
              <a:t>15-</a:t>
            </a:r>
            <a:r>
              <a:rPr sz="2000" i="1" spc="-25" dirty="0" smtClean="0">
                <a:solidFill>
                  <a:srgbClr val="030452"/>
                </a:solidFill>
                <a:latin typeface="Liberation Serif" panose="02020603050405020304" pitchFamily="18" charset="0"/>
                <a:cs typeface="Calibri Light"/>
              </a:rPr>
              <a:t>минутного</a:t>
            </a:r>
            <a:r>
              <a:rPr sz="2000" i="1" spc="-45" dirty="0" smtClean="0">
                <a:solidFill>
                  <a:srgbClr val="030452"/>
                </a:solidFill>
                <a:latin typeface="Liberation Serif" panose="02020603050405020304" pitchFamily="18" charset="0"/>
                <a:cs typeface="Calibri Light"/>
              </a:rPr>
              <a:t> </a:t>
            </a:r>
            <a:r>
              <a:rPr sz="2000" i="1" spc="-20" dirty="0">
                <a:solidFill>
                  <a:srgbClr val="030452"/>
                </a:solidFill>
                <a:latin typeface="Liberation Serif" panose="02020603050405020304" pitchFamily="18" charset="0"/>
                <a:cs typeface="Calibri Light"/>
              </a:rPr>
              <a:t>отдыха.</a:t>
            </a:r>
            <a:endParaRPr sz="2000" i="1" dirty="0">
              <a:latin typeface="Liberation Serif" panose="02020603050405020304" pitchFamily="18" charset="0"/>
              <a:cs typeface="Calibri Light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57855" y="3925827"/>
            <a:ext cx="2881122" cy="2817114"/>
          </a:xfrm>
          <a:prstGeom prst="rect">
            <a:avLst/>
          </a:prstGeom>
        </p:spPr>
      </p:pic>
      <p:pic>
        <p:nvPicPr>
          <p:cNvPr id="4098" name="Picture 2" descr="C:\Users\ekonom1\Desktop\Screenshot_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6947">
            <a:off x="894766" y="2497879"/>
            <a:ext cx="2764004" cy="2145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868</TotalTime>
  <Words>884</Words>
  <Application>Microsoft Office PowerPoint</Application>
  <PresentationFormat>Произвольный</PresentationFormat>
  <Paragraphs>86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ПАМЯТКА ПРИ  ВЫПОЛНЕНИИ  РАБОТ В ОГРАНИЧЕННЫХ И ЗАМКНУТЫХ ПРОСТРАНСТВАХ</vt:lpstr>
      <vt:lpstr>РАБОТЫ В ОГРАНИЧЕННЫХ  И ЗАМКНУТЫХ ПРОСТРАНСТВАХ</vt:lpstr>
      <vt:lpstr>ТРЕБОВАНИЯ ПРЕДЪЯВЛЯЕМЫЕ К РАБОТНИКАМ,  ПРОВОДЯЩИМ РАБОТУ В ОЗП</vt:lpstr>
      <vt:lpstr>ТРЕБОВАНИЯ ОХРАНЫ ТРУДА  ПРИ РАБОТЕ В ОЗП</vt:lpstr>
      <vt:lpstr>Презентация PowerPoint</vt:lpstr>
      <vt:lpstr>Работодатель до начала выполнения работ в ограниченных и  замкнутых пространствах должен утвердить перечень работ по  наряду-допуску. </vt:lpstr>
      <vt:lpstr>Бригады, выполняющие вышеуказанные работы, должны быть  обеспечены защитными средствами (газоанализаторы или  газосигнализаторы), необходимым инструментом, инвентарем,  приспособлениями, приборами и аптечкой первой помощи.</vt:lpstr>
      <vt:lpstr>НЕОБХОДИМЫЙ ИНСТРУМЕНТ, ИНВЕНТАРЬ,  ПРИСПОСОБЛЕНИЯ</vt:lpstr>
      <vt:lpstr>ПРИ ВЫПОЛНЕНИИ РАБОТ В  ОЗП БРИГАДА ОБЯЗАНА:</vt:lpstr>
      <vt:lpstr>ОБЯЗАННОСТИ ЧЛЕНОВ БРИГАДЫ ПРИ ОСМОТРЕ  ОЗП</vt:lpstr>
      <vt:lpstr>Какие штрафы грозят работодателю за нарушения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ПАМЯТКА ПРИ  ВЫПОЛНЕНИИ  РАБОТ В ОГРАНИЧЕННЫХ И ЗАМКНУТЫХ ПРОСТРАНСТВАХ</dc:title>
  <cp:lastModifiedBy>Валерия Мальцева</cp:lastModifiedBy>
  <cp:revision>38</cp:revision>
  <cp:lastPrinted>2022-07-26T06:39:19Z</cp:lastPrinted>
  <dcterms:created xsi:type="dcterms:W3CDTF">2022-05-06T03:52:36Z</dcterms:created>
  <dcterms:modified xsi:type="dcterms:W3CDTF">2022-07-26T06:44:41Z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2021-06-16T00:00:00Z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2022-05-06T00:00:00Z</vt:filetime>
  </property>
</Properties>
</file>