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6699FF"/>
    <a:srgbClr val="0099FF"/>
    <a:srgbClr val="3788D1"/>
    <a:srgbClr val="66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48E8-F408-4EBB-BFD9-E448CCAF8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D2953-1109-4E52-85F3-CE157AB1F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5A911-295E-458E-8511-59CE52AF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F60BF-EA4D-41C8-9A25-73857E54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B279E-32A1-4244-A9C7-92F749B0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EB875-85F7-4674-B07C-3A9E0DCB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B9FC6C-D7D0-475B-942C-A879C9E4B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CE77C-E0B4-4DB5-8A9D-BD7F8DC7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E12B0-5A21-4499-89D9-94163D8C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8D110-A160-4A4A-85AE-9DF424A7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840E8F-520A-4D9C-A957-3E3C44FE4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46D8B-157E-415A-A6B3-0A6DAFFCD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25BF6-0070-4788-A8AC-112E5D2F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D56930-F1C8-4F7A-BD57-1AAA22DE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0BEF6-DB35-4EEE-A86B-8E1B8BD2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8D01-95C1-4FE4-8E7D-D908473D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5D7A4-1E8D-47E1-BD96-B78A7C6B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CBCEAE-5919-4EBF-9B5D-46EF66D2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00212-DF8C-4C03-A859-2A9468A3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0BAB2-A2E8-45D3-8B7E-ACD6FC26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7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A22CC-8782-44F2-9C03-600C5452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CC7C2-436D-4CA3-BE18-6E55B0F6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7C704-FFD0-4D83-A4A1-90F8339A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A8395-1EE6-445C-91F2-9DF2FE5D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A181B-DC96-4532-B9F5-6676C9E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8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9798-FE81-42C3-9526-F40DF56C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D2ED0-DEA3-4EB0-B1F1-37862F40C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12A20B-9340-4C0E-A1C9-C7E0268C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3849D-7F6D-4553-B31F-0396A250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7918A7-CC44-4A5A-ACF0-2A67CD3D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4ECE8-121D-4668-8038-E954ADB1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3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16E75-41D9-49EE-A1EE-59593122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93F1F-DF6E-4977-95A4-980C3A1C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1EF9D4-B5C8-4A01-B071-511881A97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3B310-F29B-4D77-948B-C7D6E8CE9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112814-5032-42DB-BB6C-C999F934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125EB2-E103-4769-8DB0-106FA904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9F074E-8D17-404A-9C9C-8BA2C208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E5D95B-7947-43D7-A886-2B8BF890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6BC83-3937-4886-96D6-D2A99BCD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39730A-0B2D-4AD5-8315-1EED1AD3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25FEF0-BE57-48CB-95B4-6219FDEA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F77A0-3420-4BF9-AE5B-4B4B50D4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56B-F69A-4B7B-BA91-8C695F41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B94F3D-F85A-43D5-B8E2-40A11194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70AF39-44DC-4C35-A9C1-ABB54674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FA941-4F2A-4769-831A-A1A8E3D2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8F876-588B-47DC-90AD-CF51E37F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460F5-88FD-4650-B8CA-8501F8E4A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C1122F-4FBF-4003-A2C3-5453DCC2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2455C7-1377-4BE8-86C2-4E25C5E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D8C56-048E-4E74-81D9-43C9B8C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1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7AAB1-B892-4C0D-9273-58191CD4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992CA4-3495-4BA0-ADD9-084082E65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F2B4-289C-4CB6-AD61-24CAE133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FCE65-4F3D-41B9-AD89-AB9C048B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C87696-2DBD-4AC9-9395-6A2F67BD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71456C-49BA-4F9A-8A41-E52E6A39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3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86505-7103-4B05-B0D5-707B1E15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D690F-2951-48EC-868E-DEE73E93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06FB2-5FC8-46E1-B975-23962EB0A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38B8-3EDB-4900-A671-A95EE62DEB47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1699C-D2BD-438D-AE05-ECFA68DA2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3A2B2-9737-4963-8316-259628992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1658-19D3-49C1-BB6D-36ED4582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k.yanao.ru/&#8594;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k.yanao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8C6E227-6158-41BB-864F-DC1A13FA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50671"/>
              </p:ext>
            </p:extLst>
          </p:nvPr>
        </p:nvGraphicFramePr>
        <p:xfrm>
          <a:off x="0" y="-1"/>
          <a:ext cx="12192000" cy="746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407">
                  <a:extLst>
                    <a:ext uri="{9D8B030D-6E8A-4147-A177-3AD203B41FA5}">
                      <a16:colId xmlns:a16="http://schemas.microsoft.com/office/drawing/2014/main" val="2919440215"/>
                    </a:ext>
                  </a:extLst>
                </a:gridCol>
                <a:gridCol w="6101593">
                  <a:extLst>
                    <a:ext uri="{9D8B030D-6E8A-4147-A177-3AD203B41FA5}">
                      <a16:colId xmlns:a16="http://schemas.microsoft.com/office/drawing/2014/main" val="2504503273"/>
                    </a:ext>
                  </a:extLst>
                </a:gridCol>
              </a:tblGrid>
              <a:tr h="6858001">
                <a:tc>
                  <a:txBody>
                    <a:bodyPr/>
                    <a:lstStyle/>
                    <a:p>
                      <a:pPr marL="0" marR="0" lvl="0" indent="449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marR="0" lvl="0" indent="449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Уважаемые жители Пуровского района!</a:t>
                      </a:r>
                    </a:p>
                    <a:p>
                      <a:pPr marL="0" marR="0" lvl="0" indent="449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2024 года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единые проездные билеты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городской и пригородный транспорт </a:t>
                      </a:r>
                      <a:r>
                        <a:rPr kumimoji="0" lang="ru-RU" altLang="ru-RU" sz="2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прекратят своё действие!</a:t>
                      </a: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вас появится возможность приобрести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льготный проездной билет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общественный транспорт в режиме онлайн. Для этого необходимо </a:t>
                      </a:r>
                      <a:r>
                        <a:rPr kumimoji="0" lang="ru-RU" altLang="ru-RU" sz="2200" b="1" i="0" u="none" strike="noStrike" cap="none" normalizeH="0" baseline="0" dirty="0" bmk="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подключиться к проекту «Единая карта жителя Ямала»</a:t>
                      </a:r>
                      <a:r>
                        <a:rPr kumimoji="0" lang="ru-RU" altLang="ru-RU" sz="2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491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https://ek.yanao.ru/"/>
                        </a:rPr>
                        <a:t> h</a:t>
                      </a:r>
                      <a:r>
                        <a:rPr kumimoji="0" lang="ru-RU" altLang="ru-RU" sz="2200" b="1" i="0" u="sng" strike="noStrike" cap="none" normalizeH="0" baseline="0" dirty="0" bmk="">
                          <a:ln>
                            <a:noFill/>
                          </a:ln>
                          <a:solidFill>
                            <a:srgbClr val="F491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https://ek.yanao.ru/"/>
                        </a:rPr>
                        <a:t>ttps://ek.yanao.ru/</a:t>
                      </a:r>
                      <a:r>
                        <a:rPr kumimoji="0" lang="ru-RU" altLang="ru-RU" sz="2200" b="1" i="0" u="none" strike="noStrike" cap="none" normalizeH="0" baseline="0" dirty="0" bmk="">
                          <a:ln>
                            <a:noFill/>
                          </a:ln>
                          <a:solidFill>
                            <a:srgbClr val="487AC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2400" dirty="0">
                        <a:solidFill>
                          <a:srgbClr val="0B131E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gradFill flip="none" rotWithShape="1">
                      <a:gsLst>
                        <a:gs pos="100000">
                          <a:srgbClr val="6666FF">
                            <a:tint val="66000"/>
                            <a:satMod val="160000"/>
                          </a:srgbClr>
                        </a:gs>
                        <a:gs pos="50000">
                          <a:srgbClr val="6666FF">
                            <a:tint val="44500"/>
                            <a:satMod val="160000"/>
                          </a:srgbClr>
                        </a:gs>
                        <a:gs pos="100000">
                          <a:srgbClr val="66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B13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 карта жителя Ямала «Морошка»</a:t>
                      </a: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449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Присоединиться к 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проекту                                           можно  при 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личном визите в МФЦ или                       дистанционно - через </a:t>
                      </a:r>
                      <a:r>
                        <a:rPr kumimoji="0" lang="ru-RU" altLang="ru-RU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https://ek.yanao.ru/"/>
                        </a:rPr>
                        <a:t>сайт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или                              приложение «Единой карты жителя Ямала».</a:t>
                      </a: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B13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самостоятельной регистрации потребуются карта «Мир», СНИЛС, паспорт и подтвержденная учетная запись на «Госуслугах». Если карты «Мир» нет, ее можно заказать практически в любом банке.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4492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сети INTERNET, в строке поиск необходимо набрать </a:t>
                      </a:r>
                      <a:r>
                        <a:rPr lang="ru-RU" sz="1600" b="1" u="sng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tooltip="https://ek.yanao.ru/→"/>
                        </a:rPr>
                        <a:t>https://ek.yanao.ru/→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нажимаем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кнопку ПРИНЯТЬ УЧАСТИЕ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После входа в личный кабинет,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нажимаем кнопку ПОДКЛЮЧИТЬ КАРТУ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Внимательно проверьте все данные и заполните форму заявления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 успешно подключены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«ЕДИНОЙ КАРТЕ ЖИТЕЛЯ ЯМАЛА»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gradFill flip="none" rotWithShape="1">
                      <a:gsLst>
                        <a:gs pos="100000">
                          <a:srgbClr val="6666FF">
                            <a:tint val="66000"/>
                            <a:satMod val="160000"/>
                          </a:srgbClr>
                        </a:gs>
                        <a:gs pos="50000">
                          <a:srgbClr val="6666FF">
                            <a:tint val="44500"/>
                            <a:satMod val="160000"/>
                          </a:srgbClr>
                        </a:gs>
                        <a:gs pos="100000">
                          <a:srgbClr val="66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9631675"/>
                  </a:ext>
                </a:extLst>
              </a:tr>
            </a:tbl>
          </a:graphicData>
        </a:graphic>
      </p:graphicFrame>
      <p:pic>
        <p:nvPicPr>
          <p:cNvPr id="1038" name="Picture 14">
            <a:extLst>
              <a:ext uri="{FF2B5EF4-FFF2-40B4-BE49-F238E27FC236}">
                <a16:creationId xmlns:a16="http://schemas.microsoft.com/office/drawing/2014/main" id="{401E2B7D-FF36-4930-B6C5-4C4E4559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639763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E3BE24-BAAF-400A-9E4F-565E055119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41" r="25548"/>
          <a:stretch/>
        </p:blipFill>
        <p:spPr>
          <a:xfrm>
            <a:off x="10496550" y="3937079"/>
            <a:ext cx="1609725" cy="14514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B4061E-0073-4EE0-A6D6-68627081F2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57" r="6774" b="22191"/>
          <a:stretch/>
        </p:blipFill>
        <p:spPr>
          <a:xfrm>
            <a:off x="883077" y="4987577"/>
            <a:ext cx="2016732" cy="19133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319A65-F012-46AA-A11D-A60983953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342" y="4229588"/>
            <a:ext cx="3470855" cy="21046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52284F1-171A-4552-95A3-4898F4A2942F}"/>
              </a:ext>
            </a:extLst>
          </p:cNvPr>
          <p:cNvSpPr/>
          <p:nvPr/>
        </p:nvSpPr>
        <p:spPr>
          <a:xfrm>
            <a:off x="2814084" y="3833122"/>
            <a:ext cx="838899" cy="21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AC98E0-ECFD-48D0-85CE-5F7CD2A49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6550" y="5718666"/>
            <a:ext cx="1609725" cy="10354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3CC142-F5E0-4395-B7D5-C7788E9B6A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2" t="33750" r="11314" b="49027"/>
          <a:stretch/>
        </p:blipFill>
        <p:spPr>
          <a:xfrm>
            <a:off x="10764039" y="924098"/>
            <a:ext cx="1113636" cy="1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2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178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Лукашенко</dc:creator>
  <cp:lastModifiedBy>Лукашенко</cp:lastModifiedBy>
  <cp:revision>13</cp:revision>
  <dcterms:created xsi:type="dcterms:W3CDTF">2023-07-25T12:17:06Z</dcterms:created>
  <dcterms:modified xsi:type="dcterms:W3CDTF">2023-07-26T04:33:24Z</dcterms:modified>
</cp:coreProperties>
</file>